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3" r:id="rId3"/>
    <p:sldId id="285" r:id="rId4"/>
    <p:sldId id="286" r:id="rId5"/>
    <p:sldId id="291" r:id="rId6"/>
    <p:sldId id="292" r:id="rId7"/>
    <p:sldId id="293" r:id="rId8"/>
    <p:sldId id="295" r:id="rId9"/>
    <p:sldId id="296" r:id="rId10"/>
    <p:sldId id="287" r:id="rId11"/>
    <p:sldId id="297" r:id="rId12"/>
    <p:sldId id="298" r:id="rId13"/>
    <p:sldId id="299" r:id="rId14"/>
    <p:sldId id="301" r:id="rId15"/>
    <p:sldId id="288" r:id="rId16"/>
    <p:sldId id="310" r:id="rId17"/>
    <p:sldId id="311" r:id="rId18"/>
    <p:sldId id="290" r:id="rId19"/>
    <p:sldId id="303" r:id="rId20"/>
    <p:sldId id="304" r:id="rId21"/>
    <p:sldId id="306" r:id="rId22"/>
    <p:sldId id="307" r:id="rId23"/>
    <p:sldId id="312" r:id="rId24"/>
    <p:sldId id="308" r:id="rId25"/>
    <p:sldId id="309" r:id="rId26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82" autoAdjust="0"/>
    <p:restoredTop sz="92115" autoAdjust="0"/>
  </p:normalViewPr>
  <p:slideViewPr>
    <p:cSldViewPr>
      <p:cViewPr varScale="1">
        <p:scale>
          <a:sx n="67" d="100"/>
          <a:sy n="67" d="100"/>
        </p:scale>
        <p:origin x="139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31555DB1-8736-42A3-B48D-2B08FB93332A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5400D380-E0D7-4EB1-B91E-BFCC7DA7F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0BDB199F-A56C-4049-BA04-1447030960FF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B3A019F3-8596-4028-9847-CBD3A185B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/>
          <p:nvPr userDrawn="1"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>
              <a:buNone/>
              <a:defRPr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 smtClean="0"/>
              <a:t>Click to add author information</a:t>
            </a:r>
            <a:endParaRPr lang="en-US" dirty="0"/>
          </a:p>
        </p:txBody>
      </p:sp>
      <p:sp>
        <p:nvSpPr>
          <p:cNvPr id="15" name="Rectangle 15"/>
          <p:cNvSpPr>
            <a:spLocks noGrp="1"/>
          </p:cNvSpPr>
          <p:nvPr>
            <p:ph type="sldNum" sz="quarter" idx="11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" name="ContosoLogo.jpg"/>
          <p:cNvPicPr>
            <a:picLocks noChangeAspect="1"/>
          </p:cNvPicPr>
          <p:nvPr/>
        </p:nvPicPr>
        <p:blipFill>
          <a:blip r:embed="rId2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96200" y="5791200"/>
            <a:ext cx="1371600" cy="100812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10"/>
          <p:cNvSpPr/>
          <p:nvPr userDrawn="1"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3/23/2016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Top, 2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pPr algn="r"/>
            <a:fld id="{FEC9D3F2-7140-49B9-866C-D21246A5836E}" type="datetime1">
              <a:rPr lang="en-US" smtClean="0"/>
              <a:pPr algn="r"/>
              <a:t>3/23/2016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3" name="Rectangle 23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pPr algn="r"/>
            <a:fld id="{CBEC585F-C108-48D6-9331-6628A0FBB73B}" type="datetime1">
              <a:rPr lang="en-US" smtClean="0"/>
              <a:pPr algn="r"/>
              <a:t>3/23/2016</a:t>
            </a:fld>
            <a:endParaRPr lang="en-US"/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8" name="Rectangle 28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609600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569464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520184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pPr algn="r"/>
            <a:fld id="{7293A964-5F5E-47DC-ABD9-08A6A9FFD04F}" type="datetime1">
              <a:rPr lang="en-US" smtClean="0"/>
              <a:pPr algn="r"/>
              <a:t>3/23/2016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1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3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pPr algn="r"/>
            <a:fld id="{968C9C2A-D3B8-4543-8A47-F59C20C16D9A}" type="datetime1">
              <a:rPr lang="en-US" smtClean="0"/>
              <a:pPr algn="r"/>
              <a:t>3/23/2016</a:t>
            </a:fld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pPr algn="r"/>
            <a:fld id="{29ED4C97-3C5D-482A-99AD-AD992C3024DE}" type="datetime1">
              <a:rPr lang="en-US" smtClean="0"/>
              <a:pPr algn="r"/>
              <a:t>3/23/2016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pPr algn="r"/>
            <a:fld id="{3EF8FEE9-63ED-4C1B-8C25-9B47C2DA1E72}" type="datetime1">
              <a:rPr lang="en-US" smtClean="0"/>
              <a:pPr algn="r"/>
              <a:t>3/23/2016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6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1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 hasCustomPrompt="1"/>
          </p:nvPr>
        </p:nvSpPr>
        <p:spPr>
          <a:xfrm>
            <a:off x="1524000" y="1600200"/>
            <a:ext cx="1371600" cy="685800"/>
          </a:xfrm>
        </p:spPr>
        <p:txBody>
          <a:bodyPr/>
          <a:lstStyle/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 hasCustomPrompt="1"/>
          </p:nvPr>
        </p:nvSpPr>
        <p:spPr>
          <a:xfrm>
            <a:off x="1524000" y="4038600"/>
            <a:ext cx="1371600" cy="685800"/>
          </a:xfrm>
        </p:spPr>
        <p:txBody>
          <a:bodyPr/>
          <a:lstStyle/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 hasCustomPrompt="1"/>
          </p:nvPr>
        </p:nvSpPr>
        <p:spPr>
          <a:xfrm>
            <a:off x="3657600" y="1600200"/>
            <a:ext cx="1371600" cy="685800"/>
          </a:xfrm>
        </p:spPr>
        <p:txBody>
          <a:bodyPr/>
          <a:lstStyle/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 hasCustomPrompt="1"/>
          </p:nvPr>
        </p:nvSpPr>
        <p:spPr>
          <a:xfrm>
            <a:off x="3657600" y="4038600"/>
            <a:ext cx="1371600" cy="685800"/>
          </a:xfrm>
        </p:spPr>
        <p:txBody>
          <a:bodyPr/>
          <a:lstStyle/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 hasCustomPrompt="1"/>
          </p:nvPr>
        </p:nvSpPr>
        <p:spPr>
          <a:xfrm>
            <a:off x="5791200" y="1600200"/>
            <a:ext cx="1371600" cy="685800"/>
          </a:xfrm>
        </p:spPr>
        <p:txBody>
          <a:bodyPr/>
          <a:lstStyle/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 hasCustomPrompt="1"/>
          </p:nvPr>
        </p:nvSpPr>
        <p:spPr>
          <a:xfrm>
            <a:off x="5791200" y="4038600"/>
            <a:ext cx="1371600" cy="685800"/>
          </a:xfrm>
        </p:spPr>
        <p:txBody>
          <a:bodyPr/>
          <a:lstStyle/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 hasCustomPrompt="1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 hasCustomPrompt="1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 hasCustomPrompt="1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 hasCustomPrompt="1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 hasCustomPrompt="1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 hasCustomPrompt="1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 hasCustomPrompt="1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 hasCustomPrompt="1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 hasCustomPrompt="1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 hasCustomPrompt="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 hasCustomPrompt="1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 hasCustomPrompt="1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 hasCustomPrompt="1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>
              <a:defRPr sz="12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/>
          <a:p>
            <a:pPr algn="r"/>
            <a:fld id="{E8BD303E-7304-41BE-B693-A76D7275A3B0}" type="datetime1">
              <a:rPr lang="en-US" smtClean="0"/>
              <a:pPr algn="r"/>
              <a:t>3/23/2016</a:t>
            </a:fld>
            <a:endParaRPr lang="en-US"/>
          </a:p>
        </p:txBody>
      </p:sp>
      <p:sp>
        <p:nvSpPr>
          <p:cNvPr id="43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45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6553200"/>
            <a:ext cx="3581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400">
                <a:solidFill>
                  <a:schemeClr val="tx1"/>
                </a:solidFill>
                <a:sym typeface="Symbol" pitchFamily="18" charset="2"/>
              </a:rPr>
              <a:t></a:t>
            </a:r>
            <a:r>
              <a:rPr lang="en-US">
                <a:solidFill>
                  <a:schemeClr val="tx1"/>
                </a:solidFill>
              </a:rPr>
              <a:t> 2000 Prentice Hall, Inc.  All rights reserved.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781800" y="1524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u="sng">
                <a:latin typeface="AvantGarde" pitchFamily="34" charset="0"/>
              </a:rPr>
              <a:t>Outline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781800" y="76200"/>
            <a:ext cx="304800" cy="685800"/>
            <a:chOff x="4032" y="3840"/>
            <a:chExt cx="192" cy="432"/>
          </a:xfrm>
        </p:grpSpPr>
        <p:sp>
          <p:nvSpPr>
            <p:cNvPr id="6" name="AutoShape 6">
              <a:hlinkClick r:id="" action="ppaction://hlinkshowjump?jump=previousslide" highlightClick="1"/>
            </p:cNvPr>
            <p:cNvSpPr>
              <a:spLocks noChangeArrowheads="1"/>
            </p:cNvSpPr>
            <p:nvPr userDrawn="1"/>
          </p:nvSpPr>
          <p:spPr bwMode="auto">
            <a:xfrm rot="5400000">
              <a:off x="4032" y="3840"/>
              <a:ext cx="192" cy="192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7" name="AutoShape 7">
              <a:hlinkClick r:id="" action="ppaction://hlinkshowjump?jump=nextslide" highlightClick="1"/>
            </p:cNvPr>
            <p:cNvSpPr>
              <a:spLocks noChangeArrowheads="1"/>
            </p:cNvSpPr>
            <p:nvPr userDrawn="1"/>
          </p:nvSpPr>
          <p:spPr bwMode="auto">
            <a:xfrm rot="16200000">
              <a:off x="4032" y="4080"/>
              <a:ext cx="192" cy="192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ar-EG"/>
            </a:p>
          </p:txBody>
        </p:sp>
      </p:grp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705600" y="838200"/>
            <a:ext cx="2438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ar-EG" sz="1400" b="1">
              <a:solidFill>
                <a:schemeClr val="tx1"/>
              </a:solidFill>
              <a:latin typeface="AvantGarde" pitchFamily="34" charset="0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705600" y="762000"/>
            <a:ext cx="2438400" cy="6096000"/>
          </a:xfrm>
        </p:spPr>
        <p:txBody>
          <a:bodyPr/>
          <a:lstStyle>
            <a:lvl1pPr marL="0" indent="0">
              <a:buFontTx/>
              <a:buNone/>
              <a:defRPr sz="1200" b="1">
                <a:latin typeface="AvantGarde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spcBef>
                <a:spcPct val="50000"/>
              </a:spcBef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4847906-9AF1-4992-A729-630D65386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 hasCustomPrompt="1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 hasCustomPrompt="1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 hasCustomPrompt="1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 hasCustomPrompt="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 hasCustomPrompt="1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 hasCustomPrompt="1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 hasCustomPrompt="1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 hasCustomPrompt="1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 hasCustomPrompt="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 hasCustomPrompt="1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 hasCustomPrompt="1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 hasCustomPrompt="1"/>
          </p:nvPr>
        </p:nvSpPr>
        <p:spPr>
          <a:xfrm>
            <a:off x="7696200" y="381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 dirty="0"/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 hasCustomPrompt="1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 hasCustomPrompt="1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 hasCustomPrompt="1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 hasCustomPrompt="1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 hasCustomPrompt="1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 hasCustomPrompt="1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 hasCustomPrompt="1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 hasCustomPrompt="1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 hasCustomPrompt="1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 hasCustomPrompt="1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 hasCustomPrompt="1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 hasCustomPrompt="1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 hasCustomPrompt="1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>
              <a:defRPr sz="1100"/>
            </a:lvl1pPr>
            <a:extLst/>
          </a:lstStyle>
          <a:p>
            <a:pPr algn="r"/>
            <a:fld id="{F17F374F-8F2E-42FC-B8C0-8EDFCA32CD96}" type="datetime1">
              <a:rPr lang="en-US" sz="1100" smtClean="0"/>
              <a:pPr algn="r"/>
              <a:t>3/23/2016</a:t>
            </a:fld>
            <a:endParaRPr lang="en-US" sz="1100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3/23/2016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pic>
        <p:nvPicPr>
          <p:cNvPr id="10" name="Rectangle 9"/>
          <p:cNvPicPr>
            <a:picLocks noChangeAspect="1"/>
          </p:cNvPicPr>
          <p:nvPr/>
        </p:nvPicPr>
        <p:blipFill>
          <a:blip r:embed="rId2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fld id="{F7F1F872-C5DE-403B-85F0-1024E6CA1886}" type="datetime1">
              <a:rPr lang="en-US" smtClean="0"/>
              <a:pPr algn="r"/>
              <a:t>3/23/2016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3B9D0E9-7F95-4423-9114-95494EF8154E}" type="datetime1">
              <a:rPr lang="en-US" smtClean="0"/>
              <a:pPr algn="r"/>
              <a:t>3/23/2016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8077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/>
            <a:fld id="{828FD173-2CB3-4214-8741-970D8D476901}" type="datetime1">
              <a:rPr lang="en-US" smtClean="0"/>
              <a:pPr algn="r"/>
              <a:t>3/23/2016</a:t>
            </a:fld>
            <a:endParaRPr lang="en-US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pPr algn="r"/>
            <a:fld id="{A1704A40-8D3B-4404-9986-2B5D36474D63}" type="datetime1">
              <a:rPr lang="en-US" smtClean="0"/>
              <a:pPr algn="r"/>
              <a:t>3/23/2016</a:t>
            </a:fld>
            <a:endParaRPr lang="en-US"/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2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pPr algn="r"/>
            <a:fld id="{DE3B91AD-F2C9-43CB-A84C-1D5C130F2509}" type="datetime1">
              <a:rPr lang="en-US" smtClean="0"/>
              <a:pPr algn="r"/>
              <a:t>3/23/2016</a:t>
            </a:fld>
            <a:endParaRPr lang="en-US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pPr algn="r"/>
            <a:fld id="{27D93220-918A-400D-B3FA-D8B22567DEBB}" type="datetime1">
              <a:rPr lang="en-US" smtClean="0"/>
              <a:pPr algn="r"/>
              <a:t>3/23/2016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04800" y="381000"/>
            <a:ext cx="8077200" cy="5867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ctr">
              <a:defRPr sz="1000">
                <a:solidFill>
                  <a:schemeClr val="tx1">
                    <a:tint val="65000"/>
                  </a:schemeClr>
                </a:solidFill>
              </a:defRPr>
            </a:lvl1pPr>
            <a:extLst/>
          </a:lstStyle>
          <a:p>
            <a:pPr algn="r"/>
            <a:fld id="{CCD717AA-EA39-47F3-8A0A-15B3575EDB53}" type="datetime1">
              <a:rPr lang="en-US" smtClean="0"/>
              <a:pPr algn="r"/>
              <a:t>3/23/2016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>
              <a:defRPr sz="1000"/>
            </a:lvl1pPr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>
              <a:defRPr sz="1000">
                <a:solidFill>
                  <a:sysClr val="windowText" lastClr="000000"/>
                </a:solidFill>
              </a:defRPr>
            </a:lvl1pPr>
            <a:extLst/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pic>
        <p:nvPicPr>
          <p:cNvPr id="24" name="ContosoLogo.jpg"/>
          <p:cNvPicPr>
            <a:picLocks noChangeAspect="1"/>
          </p:cNvPicPr>
          <p:nvPr/>
        </p:nvPicPr>
        <p:blipFill>
          <a:blip r:embed="rId19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3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4" r:id="rId16"/>
    <p:sldLayoutId id="2147483665" r:id="rId17"/>
  </p:sldLayoutIdLst>
  <p:hf sldNum="0" hdr="0" ftr="0" dt="0"/>
  <p:txStyles>
    <p:titleStyle>
      <a:lvl1pPr algn="l" rtl="1" eaLnBrk="1" latinLnBrk="0" hangingPunct="1">
        <a:spcBef>
          <a:spcPct val="0"/>
        </a:spcBef>
        <a:buNone/>
        <a:defRPr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8701118" cy="102871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Chapter 1.3 </a:t>
            </a:r>
            <a:b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The Operators</a:t>
            </a:r>
            <a:endParaRPr lang="en-US" sz="3000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928662" y="6143644"/>
            <a:ext cx="6572296" cy="428628"/>
          </a:xfrm>
        </p:spPr>
        <p:txBody>
          <a:bodyPr>
            <a:noAutofit/>
          </a:bodyPr>
          <a:lstStyle/>
          <a:p>
            <a:pPr algn="ctr"/>
            <a:r>
              <a:rPr lang="en-US" sz="1600" dirty="0" smtClean="0"/>
              <a:t>Dr. Shady Yehia Elmashad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2. Accumulation/</a:t>
            </a:r>
            <a:r>
              <a:rPr lang="en-US" sz="3600" noProof="1" smtClean="0"/>
              <a:t>Assignment</a:t>
            </a:r>
            <a:r>
              <a:rPr lang="en-US" sz="3600" dirty="0" smtClean="0"/>
              <a:t> Operators</a:t>
            </a:r>
            <a:endParaRPr lang="en-US" sz="3600" dirty="0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1495425"/>
            <a:ext cx="7772400" cy="4219591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 smtClean="0"/>
              <a:t> Assignment expression abbreviations</a:t>
            </a:r>
          </a:p>
          <a:p>
            <a:pPr lvl="2" algn="l" rtl="0" eaLnBrk="1" hangingPunct="1"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c = c + 3;</a:t>
            </a:r>
            <a:r>
              <a:rPr lang="en-US" sz="2400" dirty="0" smtClean="0"/>
              <a:t> can be abbreviated as </a:t>
            </a:r>
            <a:r>
              <a:rPr lang="en-US" sz="2400" b="1" dirty="0" smtClean="0">
                <a:latin typeface="Courier New" pitchFamily="49" charset="0"/>
              </a:rPr>
              <a:t>c += 3;</a:t>
            </a:r>
            <a:r>
              <a:rPr lang="en-US" sz="2400" dirty="0" smtClean="0"/>
              <a:t> </a:t>
            </a:r>
          </a:p>
          <a:p>
            <a:pPr lvl="2" algn="l" rtl="0" eaLnBrk="1" hangingPunct="1">
              <a:buFontTx/>
              <a:buNone/>
            </a:pPr>
            <a:r>
              <a:rPr lang="en-US" sz="2400" dirty="0" smtClean="0"/>
              <a:t>using the addition assignment operator</a:t>
            </a:r>
          </a:p>
          <a:p>
            <a:pPr lvl="2" algn="l" rtl="0" eaLnBrk="1" hangingPunct="1">
              <a:buFontTx/>
              <a:buNone/>
            </a:pPr>
            <a:endParaRPr lang="en-US" sz="2400" dirty="0" smtClean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 smtClean="0"/>
              <a:t> Statements of the form</a:t>
            </a:r>
          </a:p>
          <a:p>
            <a:pPr algn="l" rtl="0" eaLnBrk="1" hangingPunct="1"/>
            <a:r>
              <a:rPr lang="en-US" sz="2400" b="1" dirty="0" smtClean="0">
                <a:latin typeface="Courier New" pitchFamily="49" charset="0"/>
              </a:rPr>
              <a:t>variable = variable operator expression;</a:t>
            </a:r>
          </a:p>
          <a:p>
            <a:pPr lvl="1" algn="l" rtl="0" eaLnBrk="1" hangingPunct="1">
              <a:buFontTx/>
              <a:buNone/>
            </a:pPr>
            <a:r>
              <a:rPr lang="en-US" sz="2400" dirty="0" smtClean="0"/>
              <a:t>can be rewritten as</a:t>
            </a:r>
          </a:p>
          <a:p>
            <a:pPr lvl="2" algn="l" rtl="0" eaLnBrk="1" hangingPunct="1"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variable operator= expression;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2. Accumulation/</a:t>
            </a:r>
            <a:r>
              <a:rPr lang="en-US" sz="3600" noProof="1" smtClean="0"/>
              <a:t>Assignment</a:t>
            </a:r>
            <a:r>
              <a:rPr lang="en-US" sz="3600" dirty="0" smtClean="0"/>
              <a:t> Operators</a:t>
            </a:r>
            <a:endParaRPr lang="en-US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14348" y="2143116"/>
          <a:ext cx="7072362" cy="286512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2213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4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3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/>
                        <a:t>Alternative</a:t>
                      </a:r>
                      <a:endParaRPr lang="ar-EG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/>
                        <a:t>Expression </a:t>
                      </a:r>
                      <a:endParaRPr lang="ar-EG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/>
                        <a:t>Operator</a:t>
                      </a:r>
                      <a:endParaRPr lang="ar-EG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/>
                        <a:t>sum += 10 ;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/>
                        <a:t>sum = sum + 10 ;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+ =</a:t>
                      </a:r>
                      <a:endParaRPr lang="ar-E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22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/>
                        <a:t>score – = 22 ;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/>
                        <a:t>score = score – 22 ;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- =</a:t>
                      </a:r>
                      <a:endParaRPr lang="ar-E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/>
                        <a:t>x *=  z;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/>
                        <a:t>x = x *  z;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* =</a:t>
                      </a:r>
                      <a:endParaRPr lang="ar-E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/>
                        <a:t>x  /= y;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/>
                        <a:t>x = x / y;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/ =</a:t>
                      </a:r>
                      <a:endParaRPr lang="ar-E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kern="1200" dirty="0" smtClean="0"/>
                        <a:t>x  %= y;</a:t>
                      </a:r>
                      <a:endParaRPr lang="ar-E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kern="1200" dirty="0" smtClean="0"/>
                        <a:t>x = x % y;</a:t>
                      </a:r>
                      <a:endParaRPr lang="ar-E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% =</a:t>
                      </a:r>
                      <a:endParaRPr lang="ar-E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3. Incremental/ Decremental Operators</a:t>
            </a:r>
            <a:endParaRPr lang="en-US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85786" y="2263144"/>
          <a:ext cx="7072338" cy="173736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2357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7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7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/>
                        <a:t>Alternative</a:t>
                      </a:r>
                      <a:endParaRPr lang="ar-EG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/>
                        <a:t>Expression </a:t>
                      </a:r>
                      <a:endParaRPr lang="ar-EG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/>
                        <a:t>Operator</a:t>
                      </a:r>
                      <a:endParaRPr lang="ar-EG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err="1" smtClean="0"/>
                        <a:t>i</a:t>
                      </a:r>
                      <a:r>
                        <a:rPr lang="en-US" sz="3200" dirty="0" smtClean="0"/>
                        <a:t>++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2400" baseline="0" dirty="0" smtClean="0"/>
                        <a:t>Or </a:t>
                      </a:r>
                      <a:r>
                        <a:rPr lang="en-US" sz="3200" baseline="0" dirty="0" smtClean="0"/>
                        <a:t>++</a:t>
                      </a:r>
                      <a:r>
                        <a:rPr lang="en-US" sz="3200" baseline="0" dirty="0" err="1" smtClean="0"/>
                        <a:t>i</a:t>
                      </a:r>
                      <a:r>
                        <a:rPr lang="en-US" sz="3200" baseline="0" dirty="0" smtClean="0"/>
                        <a:t> </a:t>
                      </a:r>
                      <a:endParaRPr lang="ar-EG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err="1" smtClean="0"/>
                        <a:t>i</a:t>
                      </a:r>
                      <a:r>
                        <a:rPr lang="en-US" sz="3200" baseline="0" dirty="0" smtClean="0"/>
                        <a:t> = </a:t>
                      </a:r>
                      <a:r>
                        <a:rPr lang="en-US" sz="3200" baseline="0" dirty="0" err="1" smtClean="0"/>
                        <a:t>i</a:t>
                      </a:r>
                      <a:r>
                        <a:rPr lang="en-US" sz="3200" baseline="0" dirty="0" smtClean="0"/>
                        <a:t> +1</a:t>
                      </a:r>
                      <a:endParaRPr lang="ar-EG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/>
                        <a:t>Incremental </a:t>
                      </a:r>
                      <a:endParaRPr lang="ar-EG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err="1" smtClean="0"/>
                        <a:t>i</a:t>
                      </a:r>
                      <a:r>
                        <a:rPr lang="en-US" sz="3200" dirty="0" smtClean="0"/>
                        <a:t>--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2400" baseline="0" dirty="0" smtClean="0"/>
                        <a:t>Or </a:t>
                      </a:r>
                      <a:r>
                        <a:rPr lang="en-US" sz="3200" baseline="0" dirty="0" smtClean="0"/>
                        <a:t>--</a:t>
                      </a:r>
                      <a:r>
                        <a:rPr lang="en-US" sz="3200" baseline="0" dirty="0" err="1" smtClean="0"/>
                        <a:t>i</a:t>
                      </a:r>
                      <a:r>
                        <a:rPr lang="en-US" sz="3200" baseline="0" dirty="0" smtClean="0"/>
                        <a:t> </a:t>
                      </a:r>
                      <a:endParaRPr lang="ar-EG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err="1" smtClean="0"/>
                        <a:t>i</a:t>
                      </a:r>
                      <a:r>
                        <a:rPr lang="en-US" sz="3200" baseline="0" dirty="0" smtClean="0"/>
                        <a:t> = </a:t>
                      </a:r>
                      <a:r>
                        <a:rPr lang="en-US" sz="3200" baseline="0" dirty="0" err="1" smtClean="0"/>
                        <a:t>i</a:t>
                      </a:r>
                      <a:r>
                        <a:rPr lang="en-US" sz="3200" baseline="0" dirty="0" smtClean="0"/>
                        <a:t> - 1</a:t>
                      </a:r>
                      <a:endParaRPr lang="ar-EG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/>
                        <a:t>Decremental</a:t>
                      </a:r>
                      <a:endParaRPr lang="ar-EG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3. Incremental/ Decremental Operators</a:t>
            </a:r>
            <a:endParaRPr lang="en-US" sz="3600" dirty="0"/>
          </a:p>
        </p:txBody>
      </p:sp>
      <p:sp>
        <p:nvSpPr>
          <p:cNvPr id="6" name="Text Placeholder 5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200150"/>
            <a:ext cx="8196290" cy="5014913"/>
          </a:xfrm>
          <a:prstGeom prst="rect">
            <a:avLst/>
          </a:prstGeom>
        </p:spPr>
        <p:txBody>
          <a:bodyPr/>
          <a:lstStyle/>
          <a:p>
            <a:pPr lvl="1"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err="1" smtClean="0"/>
              <a:t>Preincrement</a:t>
            </a:r>
            <a:endParaRPr lang="en-US" sz="2800" dirty="0" smtClean="0"/>
          </a:p>
          <a:p>
            <a:pPr lvl="2" algn="l" rtl="0" eaLnBrk="1" hangingPunct="1">
              <a:lnSpc>
                <a:spcPct val="90000"/>
              </a:lnSpc>
            </a:pPr>
            <a:r>
              <a:rPr lang="en-US" sz="2000" dirty="0" smtClean="0"/>
              <a:t>- When the operator is used before the variable (</a:t>
            </a:r>
            <a:r>
              <a:rPr lang="en-US" sz="2000" b="1" dirty="0" smtClean="0">
                <a:latin typeface="Courier New" pitchFamily="49" charset="0"/>
              </a:rPr>
              <a:t>++c</a:t>
            </a:r>
            <a:r>
              <a:rPr lang="en-US" sz="2000" dirty="0" smtClean="0"/>
              <a:t> or </a:t>
            </a:r>
            <a:r>
              <a:rPr lang="en-US" sz="2000" b="1" dirty="0" smtClean="0">
                <a:latin typeface="Courier New" pitchFamily="49" charset="0"/>
              </a:rPr>
              <a:t>–-c</a:t>
            </a:r>
            <a:r>
              <a:rPr lang="en-US" sz="2000" dirty="0" smtClean="0"/>
              <a:t>)</a:t>
            </a:r>
          </a:p>
          <a:p>
            <a:pPr lvl="2" algn="l" rtl="0" eaLnBrk="1" hangingPunct="1">
              <a:lnSpc>
                <a:spcPct val="90000"/>
              </a:lnSpc>
            </a:pPr>
            <a:r>
              <a:rPr lang="en-US" sz="2000" dirty="0" smtClean="0"/>
              <a:t>- Variable is changed, then the expression it is in is evaluated.</a:t>
            </a:r>
          </a:p>
          <a:p>
            <a:pPr lvl="1"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err="1" smtClean="0"/>
              <a:t>Posincrement</a:t>
            </a:r>
            <a:endParaRPr lang="en-US" sz="2800" dirty="0" smtClean="0"/>
          </a:p>
          <a:p>
            <a:pPr lvl="2" algn="l" rtl="0" eaLnBrk="1" hangingPunct="1">
              <a:lnSpc>
                <a:spcPct val="90000"/>
              </a:lnSpc>
            </a:pPr>
            <a:r>
              <a:rPr lang="en-US" sz="2000" dirty="0" smtClean="0"/>
              <a:t>- When the operator is used after the variable (</a:t>
            </a:r>
            <a:r>
              <a:rPr lang="en-US" sz="2000" b="1" dirty="0" err="1" smtClean="0">
                <a:latin typeface="Courier New" pitchFamily="49" charset="0"/>
              </a:rPr>
              <a:t>c++</a:t>
            </a:r>
            <a:r>
              <a:rPr lang="en-US" sz="2000" dirty="0" smtClean="0"/>
              <a:t> or </a:t>
            </a:r>
            <a:r>
              <a:rPr lang="en-US" sz="2000" b="1" dirty="0" smtClean="0">
                <a:latin typeface="Courier New" pitchFamily="49" charset="0"/>
              </a:rPr>
              <a:t>c--</a:t>
            </a:r>
            <a:r>
              <a:rPr lang="en-US" sz="2000" dirty="0" smtClean="0"/>
              <a:t>)</a:t>
            </a:r>
          </a:p>
          <a:p>
            <a:pPr lvl="2" algn="l" rtl="0" eaLnBrk="1" hangingPunct="1">
              <a:lnSpc>
                <a:spcPct val="90000"/>
              </a:lnSpc>
            </a:pPr>
            <a:r>
              <a:rPr lang="en-US" sz="2000" dirty="0" smtClean="0"/>
              <a:t>- Expression the variable is in executes, then the variable is changed.</a:t>
            </a:r>
            <a:endParaRPr lang="en-US" sz="1800" dirty="0" smtClean="0"/>
          </a:p>
          <a:p>
            <a:pPr lvl="2" algn="l" rtl="0" eaLnBrk="1" hangingPunct="1">
              <a:lnSpc>
                <a:spcPct val="90000"/>
              </a:lnSpc>
            </a:pPr>
            <a:endParaRPr lang="en-US" sz="1200" dirty="0" smtClean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/>
              <a:t>   Example: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            If </a:t>
            </a:r>
            <a:r>
              <a:rPr lang="en-US" sz="2400" b="1" dirty="0" smtClean="0">
                <a:latin typeface="Courier New" pitchFamily="49" charset="0"/>
              </a:rPr>
              <a:t>c = 5</a:t>
            </a:r>
            <a:r>
              <a:rPr lang="en-US" sz="2400" dirty="0" smtClean="0"/>
              <a:t>, then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1400" dirty="0" smtClean="0"/>
          </a:p>
          <a:p>
            <a:pPr algn="l" rtl="0" eaLnBrk="1" hangingPunct="1">
              <a:lnSpc>
                <a:spcPct val="90000"/>
              </a:lnSpc>
              <a:buFontTx/>
              <a:buChar char="-"/>
            </a:pPr>
            <a:r>
              <a:rPr lang="en-US" sz="2100" b="1" dirty="0" smtClean="0">
                <a:latin typeface="Courier New" pitchFamily="49" charset="0"/>
              </a:rPr>
              <a:t>cout &lt;&lt; ++c;</a:t>
            </a:r>
            <a:r>
              <a:rPr lang="en-US" sz="2100" dirty="0" smtClean="0"/>
              <a:t> prints out </a:t>
            </a:r>
            <a:r>
              <a:rPr lang="en-US" sz="2100" b="1" dirty="0" smtClean="0">
                <a:latin typeface="Courier New" pitchFamily="49" charset="0"/>
              </a:rPr>
              <a:t>6</a:t>
            </a:r>
            <a:r>
              <a:rPr lang="en-US" sz="2100" dirty="0" smtClean="0"/>
              <a:t> (</a:t>
            </a:r>
            <a:r>
              <a:rPr lang="en-US" sz="2100" b="1" dirty="0" smtClean="0">
                <a:latin typeface="Courier New" pitchFamily="49" charset="0"/>
              </a:rPr>
              <a:t>c</a:t>
            </a:r>
            <a:r>
              <a:rPr lang="en-US" sz="2100" dirty="0" smtClean="0"/>
              <a:t> is changed before </a:t>
            </a:r>
            <a:r>
              <a:rPr lang="en-US" sz="2100" b="1" dirty="0" smtClean="0">
                <a:latin typeface="Courier New" pitchFamily="49" charset="0"/>
              </a:rPr>
              <a:t>cout</a:t>
            </a:r>
            <a:r>
              <a:rPr lang="en-US" sz="2100" dirty="0" smtClean="0"/>
              <a:t> is executed)</a:t>
            </a:r>
          </a:p>
          <a:p>
            <a:pPr algn="l" rtl="0" eaLnBrk="1" hangingPunct="1">
              <a:lnSpc>
                <a:spcPct val="90000"/>
              </a:lnSpc>
              <a:buFontTx/>
              <a:buChar char="-"/>
            </a:pPr>
            <a:r>
              <a:rPr lang="en-US" sz="2100" b="1" dirty="0" smtClean="0">
                <a:latin typeface="Courier New" pitchFamily="49" charset="0"/>
              </a:rPr>
              <a:t>cout &lt;&lt; </a:t>
            </a:r>
            <a:r>
              <a:rPr lang="en-US" sz="2100" b="1" dirty="0" err="1" smtClean="0">
                <a:latin typeface="Courier New" pitchFamily="49" charset="0"/>
              </a:rPr>
              <a:t>c++</a:t>
            </a:r>
            <a:r>
              <a:rPr lang="en-US" sz="2100" b="1" dirty="0" smtClean="0">
                <a:latin typeface="Courier New" pitchFamily="49" charset="0"/>
              </a:rPr>
              <a:t>;</a:t>
            </a:r>
            <a:r>
              <a:rPr lang="en-US" sz="2100" dirty="0" smtClean="0"/>
              <a:t> prints out </a:t>
            </a:r>
            <a:r>
              <a:rPr lang="en-US" sz="2100" b="1" dirty="0" smtClean="0">
                <a:latin typeface="Courier New" pitchFamily="49" charset="0"/>
              </a:rPr>
              <a:t>5</a:t>
            </a:r>
            <a:r>
              <a:rPr lang="en-US" sz="2100" dirty="0" smtClean="0"/>
              <a:t> (</a:t>
            </a:r>
            <a:r>
              <a:rPr lang="en-US" sz="2100" b="1" dirty="0" smtClean="0">
                <a:latin typeface="Courier New" pitchFamily="49" charset="0"/>
              </a:rPr>
              <a:t>cout</a:t>
            </a:r>
            <a:r>
              <a:rPr lang="en-US" sz="2100" dirty="0" smtClean="0"/>
              <a:t> is executed before the increment. </a:t>
            </a:r>
            <a:r>
              <a:rPr lang="en-US" sz="2100" b="1" dirty="0" smtClean="0"/>
              <a:t>c</a:t>
            </a:r>
            <a:r>
              <a:rPr lang="en-US" sz="2100" dirty="0" smtClean="0"/>
              <a:t> now has the value of </a:t>
            </a:r>
            <a:r>
              <a:rPr lang="en-US" sz="2100" b="1" dirty="0" smtClean="0"/>
              <a:t>6</a:t>
            </a:r>
            <a:r>
              <a:rPr lang="en-US" sz="21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3. Incremental/ Decremental Operators</a:t>
            </a:r>
            <a:endParaRPr lang="en-US" sz="36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85814" y="1519238"/>
            <a:ext cx="7772400" cy="4552968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When Variable is not in an expression</a:t>
            </a:r>
          </a:p>
          <a:p>
            <a:pPr lvl="1" algn="l" rtl="0" eaLnBrk="1" hangingPunct="1"/>
            <a:r>
              <a:rPr lang="en-US" sz="2800" dirty="0" smtClean="0"/>
              <a:t>- </a:t>
            </a:r>
            <a:r>
              <a:rPr lang="en-US" sz="2800" dirty="0" err="1" smtClean="0"/>
              <a:t>Preincrementing</a:t>
            </a:r>
            <a:r>
              <a:rPr lang="en-US" sz="2800" dirty="0" smtClean="0"/>
              <a:t> and </a:t>
            </a:r>
            <a:r>
              <a:rPr lang="en-US" sz="2800" dirty="0" err="1" smtClean="0"/>
              <a:t>postincrementing</a:t>
            </a:r>
            <a:r>
              <a:rPr lang="en-US" sz="2800" dirty="0" smtClean="0"/>
              <a:t> have the same effect.</a:t>
            </a:r>
          </a:p>
          <a:p>
            <a:pPr lvl="2" algn="l" rtl="0" eaLnBrk="1" hangingPunct="1">
              <a:buFontTx/>
              <a:buNone/>
            </a:pPr>
            <a:r>
              <a:rPr lang="en-US" sz="2800" b="1" dirty="0" smtClean="0">
                <a:latin typeface="Courier New" pitchFamily="49" charset="0"/>
              </a:rPr>
              <a:t>++c;</a:t>
            </a:r>
            <a:r>
              <a:rPr lang="en-US" sz="2800" dirty="0" smtClean="0"/>
              <a:t> </a:t>
            </a:r>
            <a:endParaRPr lang="en-US" sz="2800" b="1" dirty="0" smtClean="0">
              <a:latin typeface="Courier New" pitchFamily="49" charset="0"/>
            </a:endParaRPr>
          </a:p>
          <a:p>
            <a:pPr lvl="2" algn="l" rtl="0" eaLnBrk="1" hangingPunct="1">
              <a:buFontTx/>
              <a:buNone/>
            </a:pPr>
            <a:r>
              <a:rPr lang="en-US" sz="2800" b="1" dirty="0" smtClean="0">
                <a:latin typeface="Courier New" pitchFamily="49" charset="0"/>
              </a:rPr>
              <a:t>cout &lt;&lt; c;</a:t>
            </a:r>
            <a:endParaRPr lang="en-US" sz="2800" dirty="0" smtClean="0"/>
          </a:p>
          <a:p>
            <a:pPr lvl="1" algn="l" rtl="0" eaLnBrk="1" hangingPunct="1">
              <a:buFontTx/>
              <a:buNone/>
            </a:pPr>
            <a:r>
              <a:rPr lang="en-US" sz="2800" dirty="0" smtClean="0"/>
              <a:t>and  </a:t>
            </a:r>
          </a:p>
          <a:p>
            <a:pPr lvl="2" algn="l" rtl="0" eaLnBrk="1" hangingPunct="1">
              <a:buFontTx/>
              <a:buNone/>
            </a:pPr>
            <a:r>
              <a:rPr lang="en-US" sz="2800" b="1" dirty="0" err="1" smtClean="0">
                <a:latin typeface="Courier New" pitchFamily="49" charset="0"/>
              </a:rPr>
              <a:t>c++</a:t>
            </a:r>
            <a:r>
              <a:rPr lang="en-US" sz="2800" b="1" dirty="0" smtClean="0">
                <a:latin typeface="Courier New" pitchFamily="49" charset="0"/>
              </a:rPr>
              <a:t>; </a:t>
            </a:r>
          </a:p>
          <a:p>
            <a:pPr lvl="2" algn="l" rtl="0" eaLnBrk="1" hangingPunct="1">
              <a:buFontTx/>
              <a:buNone/>
            </a:pPr>
            <a:r>
              <a:rPr lang="en-US" sz="2800" b="1" dirty="0" smtClean="0">
                <a:latin typeface="Courier New" pitchFamily="49" charset="0"/>
              </a:rPr>
              <a:t>cout &lt;&lt; c;</a:t>
            </a:r>
            <a:endParaRPr lang="en-US" sz="2800" dirty="0" smtClean="0"/>
          </a:p>
          <a:p>
            <a:pPr lvl="1" algn="l" rtl="0" eaLnBrk="1" hangingPunct="1">
              <a:buFontTx/>
              <a:buNone/>
            </a:pPr>
            <a:r>
              <a:rPr lang="en-US" sz="2800" dirty="0" smtClean="0"/>
              <a:t>have the same effect.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4. Equality/Relational Operators</a:t>
            </a:r>
            <a:endParaRPr lang="en-US" sz="3600" dirty="0"/>
          </a:p>
        </p:txBody>
      </p:sp>
      <p:graphicFrame>
        <p:nvGraphicFramePr>
          <p:cNvPr id="57346" name="Object 1024"/>
          <p:cNvGraphicFramePr>
            <a:graphicFrameLocks noChangeAspect="1"/>
          </p:cNvGraphicFramePr>
          <p:nvPr/>
        </p:nvGraphicFramePr>
        <p:xfrm>
          <a:off x="-1143040" y="1624031"/>
          <a:ext cx="11001452" cy="444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7" name="Document" r:id="rId4" imgW="6281280" imgH="2380680" progId="Word.Document.8">
                  <p:embed/>
                </p:oleObj>
              </mc:Choice>
              <mc:Fallback>
                <p:oleObj name="Document" r:id="rId4" imgW="6281280" imgH="2380680" progId="Word.Document.8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143040" y="1624031"/>
                        <a:ext cx="11001452" cy="444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DBA2A2B-1F10-46E7-A143-66A35353DFEC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 smtClean="0"/>
              <a:t>1. Load </a:t>
            </a:r>
            <a:r>
              <a:rPr lang="en-US" sz="1600" smtClean="0">
                <a:latin typeface="Courier New" pitchFamily="49" charset="0"/>
              </a:rPr>
              <a:t>&lt;iostream&gt;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/>
              <a:t>2. </a:t>
            </a:r>
            <a:r>
              <a:rPr lang="en-US" sz="1600" smtClean="0">
                <a:latin typeface="Courier New" pitchFamily="49" charset="0"/>
              </a:rPr>
              <a:t>main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/>
              <a:t>2.1 Initialize </a:t>
            </a:r>
            <a:r>
              <a:rPr lang="en-US" sz="1600" smtClean="0">
                <a:latin typeface="Courier New" pitchFamily="49" charset="0"/>
              </a:rPr>
              <a:t>num1</a:t>
            </a:r>
            <a:r>
              <a:rPr lang="en-US" sz="1600" smtClean="0"/>
              <a:t> and </a:t>
            </a:r>
            <a:r>
              <a:rPr lang="en-US" sz="1600" smtClean="0">
                <a:latin typeface="Courier New" pitchFamily="49" charset="0"/>
              </a:rPr>
              <a:t>num2</a:t>
            </a:r>
          </a:p>
          <a:p>
            <a:pPr eaLnBrk="1" hangingPunct="1"/>
            <a:r>
              <a:rPr lang="en-US" sz="1600" smtClean="0"/>
              <a:t>2.1.1 Input data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/>
              <a:t>2.2 </a:t>
            </a:r>
            <a:r>
              <a:rPr lang="en-US" sz="1600" smtClean="0">
                <a:latin typeface="Courier New" pitchFamily="49" charset="0"/>
              </a:rPr>
              <a:t>if</a:t>
            </a:r>
            <a:r>
              <a:rPr lang="en-US" sz="1600" smtClean="0"/>
              <a:t> statements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6880782"/>
            <a:chOff x="0" y="0"/>
            <a:chExt cx="3072" cy="12383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415"/>
              <a:chOff x="0" y="0"/>
              <a:chExt cx="3072" cy="415"/>
            </a:xfrm>
          </p:grpSpPr>
          <p:sp>
            <p:nvSpPr>
              <p:cNvPr id="17520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521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sz="900" b="1">
                    <a:solidFill>
                      <a:srgbClr val="33CC33"/>
                    </a:solidFill>
                    <a:latin typeface="Courier New" pitchFamily="49" charset="0"/>
                  </a:rPr>
                  <a:t>// Fig. 1.14: fig01_14.cpp</a:t>
                </a:r>
                <a:endParaRPr lang="en-US" sz="9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415"/>
              <a:chOff x="0" y="374"/>
              <a:chExt cx="3072" cy="415"/>
            </a:xfrm>
          </p:grpSpPr>
          <p:sp>
            <p:nvSpPr>
              <p:cNvPr id="17518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519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sz="900" b="1">
                    <a:solidFill>
                      <a:srgbClr val="33CC33"/>
                    </a:solidFill>
                    <a:latin typeface="Courier New" pitchFamily="49" charset="0"/>
                  </a:rPr>
                  <a:t>// Using if statements, relational</a:t>
                </a:r>
                <a:endParaRPr lang="en-US" sz="9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415"/>
              <a:chOff x="0" y="748"/>
              <a:chExt cx="3072" cy="415"/>
            </a:xfrm>
          </p:grpSpPr>
          <p:sp>
            <p:nvSpPr>
              <p:cNvPr id="17516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517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sz="900" b="1">
                    <a:solidFill>
                      <a:srgbClr val="33CC33"/>
                    </a:solidFill>
                    <a:latin typeface="Courier New" pitchFamily="49" charset="0"/>
                  </a:rPr>
                  <a:t>// operators, and equality operators</a:t>
                </a:r>
                <a:endParaRPr lang="en-US" sz="9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415"/>
              <a:chOff x="0" y="1122"/>
              <a:chExt cx="3072" cy="415"/>
            </a:xfrm>
          </p:grpSpPr>
          <p:sp>
            <p:nvSpPr>
              <p:cNvPr id="17514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515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r>
                  <a:rPr lang="en-US" sz="900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sz="900" b="1">
                    <a:latin typeface="Courier New" pitchFamily="49" charset="0"/>
                  </a:rPr>
                  <a:t> &lt;iostream&gt;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415"/>
              <a:chOff x="0" y="1496"/>
              <a:chExt cx="3072" cy="415"/>
            </a:xfrm>
          </p:grpSpPr>
          <p:sp>
            <p:nvSpPr>
              <p:cNvPr id="17512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513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endParaRPr lang="en-US" sz="9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415"/>
              <a:chOff x="0" y="1870"/>
              <a:chExt cx="3072" cy="415"/>
            </a:xfrm>
          </p:grpSpPr>
          <p:sp>
            <p:nvSpPr>
              <p:cNvPr id="17510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511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sz="9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900" b="1">
                    <a:latin typeface="Courier New" pitchFamily="49" charset="0"/>
                  </a:rPr>
                  <a:t> std::cout;  </a:t>
                </a:r>
                <a:r>
                  <a:rPr lang="en-US" sz="900" b="1">
                    <a:solidFill>
                      <a:srgbClr val="33CC33"/>
                    </a:solidFill>
                    <a:latin typeface="Courier New" pitchFamily="49" charset="0"/>
                  </a:rPr>
                  <a:t>// program uses cout</a:t>
                </a:r>
                <a:endParaRPr lang="en-US" sz="9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415"/>
              <a:chOff x="0" y="2244"/>
              <a:chExt cx="3072" cy="415"/>
            </a:xfrm>
          </p:grpSpPr>
          <p:sp>
            <p:nvSpPr>
              <p:cNvPr id="17508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509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r>
                  <a:rPr lang="en-US" sz="9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900" b="1">
                    <a:latin typeface="Courier New" pitchFamily="49" charset="0"/>
                  </a:rPr>
                  <a:t> std::cin;   </a:t>
                </a:r>
                <a:r>
                  <a:rPr lang="en-US" sz="900" b="1">
                    <a:solidFill>
                      <a:srgbClr val="33CC33"/>
                    </a:solidFill>
                    <a:latin typeface="Courier New" pitchFamily="49" charset="0"/>
                  </a:rPr>
                  <a:t>// program uses cin</a:t>
                </a:r>
                <a:endParaRPr lang="en-US" sz="9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415"/>
              <a:chOff x="0" y="2618"/>
              <a:chExt cx="3072" cy="415"/>
            </a:xfrm>
          </p:grpSpPr>
          <p:sp>
            <p:nvSpPr>
              <p:cNvPr id="17506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507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r>
                  <a:rPr lang="en-US" sz="9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900" b="1">
                    <a:latin typeface="Courier New" pitchFamily="49" charset="0"/>
                  </a:rPr>
                  <a:t> std::endl;  </a:t>
                </a:r>
                <a:r>
                  <a:rPr lang="en-US" sz="900" b="1">
                    <a:solidFill>
                      <a:srgbClr val="33CC33"/>
                    </a:solidFill>
                    <a:latin typeface="Courier New" pitchFamily="49" charset="0"/>
                  </a:rPr>
                  <a:t>// program uses endl</a:t>
                </a:r>
                <a:endParaRPr lang="en-US" sz="9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415"/>
              <a:chOff x="0" y="2992"/>
              <a:chExt cx="3072" cy="415"/>
            </a:xfrm>
          </p:grpSpPr>
          <p:sp>
            <p:nvSpPr>
              <p:cNvPr id="17504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505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endParaRPr lang="en-US" sz="9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415"/>
              <a:chOff x="0" y="3366"/>
              <a:chExt cx="3072" cy="415"/>
            </a:xfrm>
          </p:grpSpPr>
          <p:sp>
            <p:nvSpPr>
              <p:cNvPr id="17502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503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sz="9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900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40"/>
              <a:ext cx="3072" cy="415"/>
              <a:chOff x="0" y="3740"/>
              <a:chExt cx="3072" cy="415"/>
            </a:xfrm>
          </p:grpSpPr>
          <p:sp>
            <p:nvSpPr>
              <p:cNvPr id="17500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501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11	</a:t>
                </a:r>
                <a:r>
                  <a:rPr lang="en-US" sz="9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14"/>
              <a:ext cx="3072" cy="415"/>
              <a:chOff x="0" y="4114"/>
              <a:chExt cx="3072" cy="415"/>
            </a:xfrm>
          </p:grpSpPr>
          <p:sp>
            <p:nvSpPr>
              <p:cNvPr id="17498" name="Rectangle 38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99" name="Rectangle 39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12	</a:t>
                </a:r>
                <a:r>
                  <a:rPr lang="en-US" sz="900" b="1">
                    <a:latin typeface="Courier New" pitchFamily="49" charset="0"/>
                  </a:rPr>
                  <a:t>   </a:t>
                </a:r>
                <a:r>
                  <a:rPr lang="en-US" sz="9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900" b="1">
                    <a:latin typeface="Courier New" pitchFamily="49" charset="0"/>
                  </a:rPr>
                  <a:t> num1, num2;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488"/>
              <a:ext cx="3072" cy="415"/>
              <a:chOff x="0" y="4488"/>
              <a:chExt cx="3072" cy="415"/>
            </a:xfrm>
          </p:grpSpPr>
          <p:sp>
            <p:nvSpPr>
              <p:cNvPr id="17496" name="Rectangle 41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97" name="Rectangle 42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13	</a:t>
                </a:r>
                <a:endParaRPr lang="en-US" sz="9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62"/>
              <a:ext cx="3072" cy="415"/>
              <a:chOff x="0" y="4862"/>
              <a:chExt cx="3072" cy="415"/>
            </a:xfrm>
          </p:grpSpPr>
          <p:sp>
            <p:nvSpPr>
              <p:cNvPr id="17494" name="Rectangle 44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95" name="Rectangle 45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 dirty="0">
                    <a:solidFill>
                      <a:srgbClr val="4D8DFF"/>
                    </a:solidFill>
                    <a:latin typeface="Courier New" pitchFamily="49" charset="0"/>
                  </a:rPr>
                  <a:t>	14	</a:t>
                </a:r>
                <a:r>
                  <a:rPr lang="en-US" sz="900" b="1" dirty="0">
                    <a:latin typeface="Courier New" pitchFamily="49" charset="0"/>
                  </a:rPr>
                  <a:t>   cout &lt;&lt; "Enter two integers, and I will tell you\n"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36"/>
              <a:ext cx="3072" cy="415"/>
              <a:chOff x="0" y="5236"/>
              <a:chExt cx="3072" cy="415"/>
            </a:xfrm>
          </p:grpSpPr>
          <p:sp>
            <p:nvSpPr>
              <p:cNvPr id="17492" name="Rectangle 47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93" name="Rectangle 4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15	</a:t>
                </a:r>
                <a:r>
                  <a:rPr lang="en-US" sz="900" b="1">
                    <a:latin typeface="Courier New" pitchFamily="49" charset="0"/>
                  </a:rPr>
                  <a:t>        &lt;&lt; "the relationships they satisfy: 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10"/>
              <a:ext cx="3072" cy="415"/>
              <a:chOff x="0" y="5610"/>
              <a:chExt cx="3072" cy="415"/>
            </a:xfrm>
          </p:grpSpPr>
          <p:sp>
            <p:nvSpPr>
              <p:cNvPr id="17490" name="Rectangle 50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91" name="Rectangle 51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16	</a:t>
                </a:r>
                <a:r>
                  <a:rPr lang="en-US" sz="900" b="1">
                    <a:latin typeface="Courier New" pitchFamily="49" charset="0"/>
                  </a:rPr>
                  <a:t>   cin &gt;&gt; num1 &gt;&gt; num2;   </a:t>
                </a:r>
                <a:r>
                  <a:rPr lang="en-US" sz="900" b="1">
                    <a:solidFill>
                      <a:srgbClr val="33CC33"/>
                    </a:solidFill>
                    <a:latin typeface="Courier New" pitchFamily="49" charset="0"/>
                  </a:rPr>
                  <a:t>// read two integers</a:t>
                </a:r>
                <a:endParaRPr lang="en-US" sz="9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5984"/>
              <a:ext cx="3072" cy="415"/>
              <a:chOff x="0" y="5984"/>
              <a:chExt cx="3072" cy="415"/>
            </a:xfrm>
          </p:grpSpPr>
          <p:sp>
            <p:nvSpPr>
              <p:cNvPr id="17488" name="Rectangle 53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89" name="Rectangle 54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17	</a:t>
                </a:r>
                <a:endParaRPr lang="en-US" sz="9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58"/>
              <a:ext cx="3072" cy="415"/>
              <a:chOff x="0" y="6358"/>
              <a:chExt cx="3072" cy="415"/>
            </a:xfrm>
          </p:grpSpPr>
          <p:sp>
            <p:nvSpPr>
              <p:cNvPr id="17486" name="Rectangle 56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87" name="Rectangle 57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18	</a:t>
                </a:r>
                <a:r>
                  <a:rPr lang="en-US" sz="900" b="1">
                    <a:latin typeface="Courier New" pitchFamily="49" charset="0"/>
                  </a:rPr>
                  <a:t>   </a:t>
                </a:r>
                <a:r>
                  <a:rPr lang="en-US" sz="900" b="1">
                    <a:solidFill>
                      <a:srgbClr val="275AFF"/>
                    </a:solidFill>
                    <a:latin typeface="Courier New" pitchFamily="49" charset="0"/>
                  </a:rPr>
                  <a:t>if</a:t>
                </a:r>
                <a:r>
                  <a:rPr lang="en-US" sz="900" b="1">
                    <a:latin typeface="Courier New" pitchFamily="49" charset="0"/>
                  </a:rPr>
                  <a:t> ( num1 == num2 )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32"/>
              <a:ext cx="3072" cy="415"/>
              <a:chOff x="0" y="6732"/>
              <a:chExt cx="3072" cy="415"/>
            </a:xfrm>
          </p:grpSpPr>
          <p:sp>
            <p:nvSpPr>
              <p:cNvPr id="17484" name="Rectangle 59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85" name="Rectangle 60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19	</a:t>
                </a:r>
                <a:r>
                  <a:rPr lang="en-US" sz="900" b="1">
                    <a:latin typeface="Courier New" pitchFamily="49" charset="0"/>
                  </a:rPr>
                  <a:t>      cout &lt;&lt; num1 &lt;&lt; " is equal to " &lt;&lt; num2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0" y="7106"/>
              <a:ext cx="3072" cy="415"/>
              <a:chOff x="0" y="7106"/>
              <a:chExt cx="3072" cy="415"/>
            </a:xfrm>
          </p:grpSpPr>
          <p:sp>
            <p:nvSpPr>
              <p:cNvPr id="17482" name="Rectangle 62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83" name="Rectangle 63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20	</a:t>
                </a:r>
                <a:endParaRPr lang="en-US" sz="9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64"/>
            <p:cNvGrpSpPr>
              <a:grpSpLocks/>
            </p:cNvGrpSpPr>
            <p:nvPr/>
          </p:nvGrpSpPr>
          <p:grpSpPr bwMode="auto">
            <a:xfrm>
              <a:off x="0" y="7480"/>
              <a:ext cx="3072" cy="415"/>
              <a:chOff x="0" y="7480"/>
              <a:chExt cx="3072" cy="415"/>
            </a:xfrm>
          </p:grpSpPr>
          <p:sp>
            <p:nvSpPr>
              <p:cNvPr id="17480" name="Rectangle 65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81" name="Rectangle 66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21	</a:t>
                </a:r>
                <a:r>
                  <a:rPr lang="en-US" sz="900" b="1">
                    <a:latin typeface="Courier New" pitchFamily="49" charset="0"/>
                  </a:rPr>
                  <a:t>   </a:t>
                </a:r>
                <a:r>
                  <a:rPr lang="en-US" sz="900" b="1">
                    <a:solidFill>
                      <a:srgbClr val="275AFF"/>
                    </a:solidFill>
                    <a:latin typeface="Courier New" pitchFamily="49" charset="0"/>
                  </a:rPr>
                  <a:t>if</a:t>
                </a:r>
                <a:r>
                  <a:rPr lang="en-US" sz="900" b="1">
                    <a:latin typeface="Courier New" pitchFamily="49" charset="0"/>
                  </a:rPr>
                  <a:t> ( num1 != num2 )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67"/>
            <p:cNvGrpSpPr>
              <a:grpSpLocks/>
            </p:cNvGrpSpPr>
            <p:nvPr/>
          </p:nvGrpSpPr>
          <p:grpSpPr bwMode="auto">
            <a:xfrm>
              <a:off x="0" y="7854"/>
              <a:ext cx="3072" cy="415"/>
              <a:chOff x="0" y="7854"/>
              <a:chExt cx="3072" cy="415"/>
            </a:xfrm>
          </p:grpSpPr>
          <p:sp>
            <p:nvSpPr>
              <p:cNvPr id="17478" name="Rectangle 68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79" name="Rectangle 69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22	</a:t>
                </a:r>
                <a:r>
                  <a:rPr lang="en-US" sz="900" b="1">
                    <a:latin typeface="Courier New" pitchFamily="49" charset="0"/>
                  </a:rPr>
                  <a:t>      cout &lt;&lt; num1 &lt;&lt; " is not equal to " &lt;&lt; num2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70"/>
            <p:cNvGrpSpPr>
              <a:grpSpLocks/>
            </p:cNvGrpSpPr>
            <p:nvPr/>
          </p:nvGrpSpPr>
          <p:grpSpPr bwMode="auto">
            <a:xfrm>
              <a:off x="0" y="8228"/>
              <a:ext cx="3072" cy="415"/>
              <a:chOff x="0" y="8228"/>
              <a:chExt cx="3072" cy="415"/>
            </a:xfrm>
          </p:grpSpPr>
          <p:sp>
            <p:nvSpPr>
              <p:cNvPr id="17476" name="Rectangle 71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77" name="Rectangle 72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23	</a:t>
                </a:r>
                <a:endParaRPr lang="en-US" sz="9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73"/>
            <p:cNvGrpSpPr>
              <a:grpSpLocks/>
            </p:cNvGrpSpPr>
            <p:nvPr/>
          </p:nvGrpSpPr>
          <p:grpSpPr bwMode="auto">
            <a:xfrm>
              <a:off x="0" y="8602"/>
              <a:ext cx="3072" cy="415"/>
              <a:chOff x="0" y="8602"/>
              <a:chExt cx="3072" cy="415"/>
            </a:xfrm>
          </p:grpSpPr>
          <p:sp>
            <p:nvSpPr>
              <p:cNvPr id="17474" name="Rectangle 74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75" name="Rectangle 75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24	</a:t>
                </a:r>
                <a:r>
                  <a:rPr lang="en-US" sz="900" b="1">
                    <a:latin typeface="Courier New" pitchFamily="49" charset="0"/>
                  </a:rPr>
                  <a:t>   </a:t>
                </a:r>
                <a:r>
                  <a:rPr lang="en-US" sz="900" b="1">
                    <a:solidFill>
                      <a:srgbClr val="275AFF"/>
                    </a:solidFill>
                    <a:latin typeface="Courier New" pitchFamily="49" charset="0"/>
                  </a:rPr>
                  <a:t>if</a:t>
                </a:r>
                <a:r>
                  <a:rPr lang="en-US" sz="900" b="1">
                    <a:latin typeface="Courier New" pitchFamily="49" charset="0"/>
                  </a:rPr>
                  <a:t> ( num1 &lt; num2 )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" name="Group 76"/>
            <p:cNvGrpSpPr>
              <a:grpSpLocks/>
            </p:cNvGrpSpPr>
            <p:nvPr/>
          </p:nvGrpSpPr>
          <p:grpSpPr bwMode="auto">
            <a:xfrm>
              <a:off x="0" y="8976"/>
              <a:ext cx="3072" cy="415"/>
              <a:chOff x="0" y="8976"/>
              <a:chExt cx="3072" cy="415"/>
            </a:xfrm>
          </p:grpSpPr>
          <p:sp>
            <p:nvSpPr>
              <p:cNvPr id="17472" name="Rectangle 77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73" name="Rectangle 78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 dirty="0">
                    <a:solidFill>
                      <a:srgbClr val="4D8DFF"/>
                    </a:solidFill>
                    <a:latin typeface="Courier New" pitchFamily="49" charset="0"/>
                  </a:rPr>
                  <a:t>	25	</a:t>
                </a:r>
                <a:r>
                  <a:rPr lang="en-US" sz="900" b="1" dirty="0">
                    <a:latin typeface="Courier New" pitchFamily="49" charset="0"/>
                  </a:rPr>
                  <a:t>      cout &lt;&lt; num1 &lt;&lt; " is less than " &lt;&lt; num2 &lt;&lt; </a:t>
                </a:r>
                <a:r>
                  <a:rPr lang="en-US" sz="900" b="1" dirty="0" err="1">
                    <a:latin typeface="Courier New" pitchFamily="49" charset="0"/>
                  </a:rPr>
                  <a:t>endl</a:t>
                </a:r>
                <a:r>
                  <a:rPr lang="en-US" sz="900" b="1" dirty="0">
                    <a:latin typeface="Courier New" pitchFamily="49" charset="0"/>
                  </a:rPr>
                  <a:t>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79"/>
            <p:cNvGrpSpPr>
              <a:grpSpLocks/>
            </p:cNvGrpSpPr>
            <p:nvPr/>
          </p:nvGrpSpPr>
          <p:grpSpPr bwMode="auto">
            <a:xfrm>
              <a:off x="0" y="9350"/>
              <a:ext cx="3072" cy="415"/>
              <a:chOff x="0" y="9350"/>
              <a:chExt cx="3072" cy="415"/>
            </a:xfrm>
          </p:grpSpPr>
          <p:sp>
            <p:nvSpPr>
              <p:cNvPr id="17470" name="Rectangle 80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71" name="Rectangle 81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26	</a:t>
                </a:r>
                <a:endParaRPr lang="en-US" sz="9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9" name="Group 82"/>
            <p:cNvGrpSpPr>
              <a:grpSpLocks/>
            </p:cNvGrpSpPr>
            <p:nvPr/>
          </p:nvGrpSpPr>
          <p:grpSpPr bwMode="auto">
            <a:xfrm>
              <a:off x="0" y="9724"/>
              <a:ext cx="3072" cy="415"/>
              <a:chOff x="0" y="9724"/>
              <a:chExt cx="3072" cy="415"/>
            </a:xfrm>
          </p:grpSpPr>
          <p:sp>
            <p:nvSpPr>
              <p:cNvPr id="17468" name="Rectangle 83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69" name="Rectangle 84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27	</a:t>
                </a:r>
                <a:r>
                  <a:rPr lang="en-US" sz="900" b="1">
                    <a:latin typeface="Courier New" pitchFamily="49" charset="0"/>
                  </a:rPr>
                  <a:t>   </a:t>
                </a:r>
                <a:r>
                  <a:rPr lang="en-US" sz="900" b="1">
                    <a:solidFill>
                      <a:srgbClr val="275AFF"/>
                    </a:solidFill>
                    <a:latin typeface="Courier New" pitchFamily="49" charset="0"/>
                  </a:rPr>
                  <a:t>if</a:t>
                </a:r>
                <a:r>
                  <a:rPr lang="en-US" sz="900" b="1">
                    <a:latin typeface="Courier New" pitchFamily="49" charset="0"/>
                  </a:rPr>
                  <a:t> ( num1 &gt; num2 )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0" name="Group 85"/>
            <p:cNvGrpSpPr>
              <a:grpSpLocks/>
            </p:cNvGrpSpPr>
            <p:nvPr/>
          </p:nvGrpSpPr>
          <p:grpSpPr bwMode="auto">
            <a:xfrm>
              <a:off x="0" y="10098"/>
              <a:ext cx="3072" cy="415"/>
              <a:chOff x="0" y="10098"/>
              <a:chExt cx="3072" cy="415"/>
            </a:xfrm>
          </p:grpSpPr>
          <p:sp>
            <p:nvSpPr>
              <p:cNvPr id="17466" name="Rectangle 86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67" name="Rectangle 87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28	</a:t>
                </a:r>
                <a:r>
                  <a:rPr lang="en-US" sz="900" b="1">
                    <a:latin typeface="Courier New" pitchFamily="49" charset="0"/>
                  </a:rPr>
                  <a:t>      cout &lt;&lt; num1 &lt;&lt; " is greater than " &lt;&lt; num2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1" name="Group 88"/>
            <p:cNvGrpSpPr>
              <a:grpSpLocks/>
            </p:cNvGrpSpPr>
            <p:nvPr/>
          </p:nvGrpSpPr>
          <p:grpSpPr bwMode="auto">
            <a:xfrm>
              <a:off x="0" y="10472"/>
              <a:ext cx="3072" cy="415"/>
              <a:chOff x="0" y="10472"/>
              <a:chExt cx="3072" cy="415"/>
            </a:xfrm>
          </p:grpSpPr>
          <p:sp>
            <p:nvSpPr>
              <p:cNvPr id="17464" name="Rectangle 89"/>
              <p:cNvSpPr>
                <a:spLocks noChangeArrowheads="1"/>
              </p:cNvSpPr>
              <p:nvPr/>
            </p:nvSpPr>
            <p:spPr bwMode="auto">
              <a:xfrm>
                <a:off x="0" y="10472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65" name="Rectangle 90"/>
              <p:cNvSpPr>
                <a:spLocks noChangeArrowheads="1"/>
              </p:cNvSpPr>
              <p:nvPr/>
            </p:nvSpPr>
            <p:spPr bwMode="auto">
              <a:xfrm>
                <a:off x="0" y="1047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29	</a:t>
                </a:r>
                <a:endParaRPr lang="en-US" sz="9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6960" name="Group 91"/>
            <p:cNvGrpSpPr>
              <a:grpSpLocks/>
            </p:cNvGrpSpPr>
            <p:nvPr/>
          </p:nvGrpSpPr>
          <p:grpSpPr bwMode="auto">
            <a:xfrm>
              <a:off x="0" y="10846"/>
              <a:ext cx="3072" cy="415"/>
              <a:chOff x="0" y="10846"/>
              <a:chExt cx="3072" cy="415"/>
            </a:xfrm>
          </p:grpSpPr>
          <p:sp>
            <p:nvSpPr>
              <p:cNvPr id="17462" name="Rectangle 92"/>
              <p:cNvSpPr>
                <a:spLocks noChangeArrowheads="1"/>
              </p:cNvSpPr>
              <p:nvPr/>
            </p:nvSpPr>
            <p:spPr bwMode="auto">
              <a:xfrm>
                <a:off x="0" y="10846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63" name="Rectangle 93"/>
              <p:cNvSpPr>
                <a:spLocks noChangeArrowheads="1"/>
              </p:cNvSpPr>
              <p:nvPr/>
            </p:nvSpPr>
            <p:spPr bwMode="auto">
              <a:xfrm>
                <a:off x="0" y="1084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30	</a:t>
                </a:r>
                <a:r>
                  <a:rPr lang="en-US" sz="900" b="1">
                    <a:latin typeface="Courier New" pitchFamily="49" charset="0"/>
                  </a:rPr>
                  <a:t>   </a:t>
                </a:r>
                <a:r>
                  <a:rPr lang="en-US" sz="900" b="1">
                    <a:solidFill>
                      <a:srgbClr val="275AFF"/>
                    </a:solidFill>
                    <a:latin typeface="Courier New" pitchFamily="49" charset="0"/>
                  </a:rPr>
                  <a:t>if</a:t>
                </a:r>
                <a:r>
                  <a:rPr lang="en-US" sz="900" b="1">
                    <a:latin typeface="Courier New" pitchFamily="49" charset="0"/>
                  </a:rPr>
                  <a:t> ( num1 &lt;= num2 )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6961" name="Group 94"/>
            <p:cNvGrpSpPr>
              <a:grpSpLocks/>
            </p:cNvGrpSpPr>
            <p:nvPr/>
          </p:nvGrpSpPr>
          <p:grpSpPr bwMode="auto">
            <a:xfrm>
              <a:off x="0" y="11220"/>
              <a:ext cx="3072" cy="415"/>
              <a:chOff x="0" y="11220"/>
              <a:chExt cx="3072" cy="415"/>
            </a:xfrm>
          </p:grpSpPr>
          <p:sp>
            <p:nvSpPr>
              <p:cNvPr id="17460" name="Rectangle 95"/>
              <p:cNvSpPr>
                <a:spLocks noChangeArrowheads="1"/>
              </p:cNvSpPr>
              <p:nvPr/>
            </p:nvSpPr>
            <p:spPr bwMode="auto">
              <a:xfrm>
                <a:off x="0" y="11220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61" name="Rectangle 96"/>
              <p:cNvSpPr>
                <a:spLocks noChangeArrowheads="1"/>
              </p:cNvSpPr>
              <p:nvPr/>
            </p:nvSpPr>
            <p:spPr bwMode="auto">
              <a:xfrm>
                <a:off x="0" y="1122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 dirty="0">
                    <a:solidFill>
                      <a:srgbClr val="4D8DFF"/>
                    </a:solidFill>
                    <a:latin typeface="Courier New" pitchFamily="49" charset="0"/>
                  </a:rPr>
                  <a:t>	31	</a:t>
                </a:r>
                <a:r>
                  <a:rPr lang="en-US" sz="900" b="1" dirty="0">
                    <a:latin typeface="Courier New" pitchFamily="49" charset="0"/>
                  </a:rPr>
                  <a:t>      cout &lt;&lt; num1 &lt;&lt; " is less than or equal to 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6962" name="Group 97"/>
            <p:cNvGrpSpPr>
              <a:grpSpLocks/>
            </p:cNvGrpSpPr>
            <p:nvPr/>
          </p:nvGrpSpPr>
          <p:grpSpPr bwMode="auto">
            <a:xfrm>
              <a:off x="0" y="11594"/>
              <a:ext cx="3072" cy="415"/>
              <a:chOff x="0" y="11594"/>
              <a:chExt cx="3072" cy="415"/>
            </a:xfrm>
          </p:grpSpPr>
          <p:sp>
            <p:nvSpPr>
              <p:cNvPr id="17458" name="Rectangle 98"/>
              <p:cNvSpPr>
                <a:spLocks noChangeArrowheads="1"/>
              </p:cNvSpPr>
              <p:nvPr/>
            </p:nvSpPr>
            <p:spPr bwMode="auto">
              <a:xfrm>
                <a:off x="0" y="11594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59" name="Rectangle 99"/>
              <p:cNvSpPr>
                <a:spLocks noChangeArrowheads="1"/>
              </p:cNvSpPr>
              <p:nvPr/>
            </p:nvSpPr>
            <p:spPr bwMode="auto">
              <a:xfrm>
                <a:off x="0" y="1159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32	</a:t>
                </a:r>
                <a:r>
                  <a:rPr lang="en-US" sz="900" b="1">
                    <a:latin typeface="Courier New" pitchFamily="49" charset="0"/>
                  </a:rPr>
                  <a:t>           &lt;&lt; num2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6963" name="Group 100"/>
            <p:cNvGrpSpPr>
              <a:grpSpLocks/>
            </p:cNvGrpSpPr>
            <p:nvPr/>
          </p:nvGrpSpPr>
          <p:grpSpPr bwMode="auto">
            <a:xfrm>
              <a:off x="0" y="11968"/>
              <a:ext cx="3072" cy="415"/>
              <a:chOff x="0" y="11968"/>
              <a:chExt cx="3072" cy="415"/>
            </a:xfrm>
          </p:grpSpPr>
          <p:sp>
            <p:nvSpPr>
              <p:cNvPr id="17456" name="Rectangle 101"/>
              <p:cNvSpPr>
                <a:spLocks noChangeArrowheads="1"/>
              </p:cNvSpPr>
              <p:nvPr/>
            </p:nvSpPr>
            <p:spPr bwMode="auto">
              <a:xfrm>
                <a:off x="0" y="11968"/>
                <a:ext cx="3072" cy="4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900"/>
              </a:p>
            </p:txBody>
          </p:sp>
          <p:sp>
            <p:nvSpPr>
              <p:cNvPr id="17457" name="Rectangle 102"/>
              <p:cNvSpPr>
                <a:spLocks noChangeArrowheads="1"/>
              </p:cNvSpPr>
              <p:nvPr/>
            </p:nvSpPr>
            <p:spPr bwMode="auto">
              <a:xfrm>
                <a:off x="0" y="1196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900" b="1">
                    <a:solidFill>
                      <a:srgbClr val="4D8DFF"/>
                    </a:solidFill>
                    <a:latin typeface="Courier New" pitchFamily="49" charset="0"/>
                  </a:rPr>
                  <a:t>	33	</a:t>
                </a:r>
                <a:endParaRPr lang="en-US" sz="9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9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36964" name="Group 105"/>
          <p:cNvGrpSpPr>
            <a:grpSpLocks/>
          </p:cNvGrpSpPr>
          <p:nvPr/>
        </p:nvGrpSpPr>
        <p:grpSpPr bwMode="auto">
          <a:xfrm>
            <a:off x="2514600" y="3733800"/>
            <a:ext cx="6248400" cy="2255838"/>
            <a:chOff x="1584" y="2352"/>
            <a:chExt cx="3936" cy="1421"/>
          </a:xfrm>
        </p:grpSpPr>
        <p:sp>
          <p:nvSpPr>
            <p:cNvPr id="17421" name="Text Box 103"/>
            <p:cNvSpPr txBox="1">
              <a:spLocks noChangeArrowheads="1"/>
            </p:cNvSpPr>
            <p:nvPr/>
          </p:nvSpPr>
          <p:spPr bwMode="auto">
            <a:xfrm>
              <a:off x="3744" y="2400"/>
              <a:ext cx="1776" cy="1373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The </a:t>
              </a:r>
              <a:r>
                <a:rPr lang="en-US" sz="1600" b="1">
                  <a:latin typeface="Courier New" pitchFamily="49" charset="0"/>
                </a:rPr>
                <a:t>if</a:t>
              </a:r>
              <a:r>
                <a:rPr lang="en-US" sz="1600"/>
                <a:t> statements test the truth of the condition.  If it is </a:t>
              </a:r>
              <a:r>
                <a:rPr lang="en-US" sz="1600" b="1">
                  <a:latin typeface="Courier New" pitchFamily="49" charset="0"/>
                </a:rPr>
                <a:t>true</a:t>
              </a:r>
              <a:r>
                <a:rPr lang="en-US" sz="1600"/>
                <a:t>, body of </a:t>
              </a:r>
              <a:r>
                <a:rPr lang="en-US" sz="1600" b="1">
                  <a:latin typeface="Courier New" pitchFamily="49" charset="0"/>
                </a:rPr>
                <a:t>if</a:t>
              </a:r>
              <a:r>
                <a:rPr lang="en-US" sz="1600"/>
                <a:t> statement is executed.  If not, body is skipped.</a:t>
              </a:r>
            </a:p>
            <a:p>
              <a:r>
                <a:rPr lang="en-US" sz="1600"/>
                <a:t>To include multiple statements in a body, delineate them with braces </a:t>
              </a:r>
              <a:r>
                <a:rPr lang="en-US" sz="1600" b="1">
                  <a:latin typeface="Courier New" pitchFamily="49" charset="0"/>
                </a:rPr>
                <a:t>{}</a:t>
              </a:r>
              <a:r>
                <a:rPr lang="en-US" sz="1600">
                  <a:latin typeface="Times" pitchFamily="18" charset="0"/>
                </a:rPr>
                <a:t>.</a:t>
              </a:r>
            </a:p>
          </p:txBody>
        </p:sp>
        <p:sp>
          <p:nvSpPr>
            <p:cNvPr id="17422" name="Line 104"/>
            <p:cNvSpPr>
              <a:spLocks noChangeShapeType="1"/>
            </p:cNvSpPr>
            <p:nvPr/>
          </p:nvSpPr>
          <p:spPr bwMode="auto">
            <a:xfrm flipH="1" flipV="1">
              <a:off x="1584" y="2352"/>
              <a:ext cx="216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  <p:sp>
        <p:nvSpPr>
          <p:cNvPr id="36970" name="Rectangle 106"/>
          <p:cNvSpPr>
            <a:spLocks noChangeArrowheads="1"/>
          </p:cNvSpPr>
          <p:nvPr/>
        </p:nvSpPr>
        <p:spPr bwMode="auto">
          <a:xfrm>
            <a:off x="3505200" y="3154363"/>
            <a:ext cx="4572000" cy="558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b="1">
                <a:latin typeface="Courier New" pitchFamily="49" charset="0"/>
              </a:rPr>
              <a:t>Enter two integers, and I will tell you </a:t>
            </a:r>
          </a:p>
          <a:p>
            <a:r>
              <a:rPr lang="en-US" b="1">
                <a:latin typeface="Courier New" pitchFamily="49" charset="0"/>
              </a:rPr>
              <a:t>the relationships they satisfy: 3 7</a:t>
            </a:r>
          </a:p>
        </p:txBody>
      </p:sp>
      <p:sp>
        <p:nvSpPr>
          <p:cNvPr id="36971" name="Rectangle 107"/>
          <p:cNvSpPr>
            <a:spLocks noChangeArrowheads="1"/>
          </p:cNvSpPr>
          <p:nvPr/>
        </p:nvSpPr>
        <p:spPr bwMode="auto">
          <a:xfrm>
            <a:off x="5905500" y="4419600"/>
            <a:ext cx="1943100" cy="2841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</a:rPr>
              <a:t>3 is not equal to 7</a:t>
            </a:r>
          </a:p>
        </p:txBody>
      </p:sp>
      <p:sp>
        <p:nvSpPr>
          <p:cNvPr id="36972" name="Rectangle 108"/>
          <p:cNvSpPr>
            <a:spLocks noChangeArrowheads="1"/>
          </p:cNvSpPr>
          <p:nvPr/>
        </p:nvSpPr>
        <p:spPr bwMode="auto">
          <a:xfrm>
            <a:off x="5943600" y="5049838"/>
            <a:ext cx="1666875" cy="28416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</a:rPr>
              <a:t>3 is less than 7</a:t>
            </a:r>
          </a:p>
        </p:txBody>
      </p:sp>
      <p:sp>
        <p:nvSpPr>
          <p:cNvPr id="36973" name="Rectangle 109"/>
          <p:cNvSpPr>
            <a:spLocks noChangeArrowheads="1"/>
          </p:cNvSpPr>
          <p:nvPr/>
        </p:nvSpPr>
        <p:spPr bwMode="auto">
          <a:xfrm>
            <a:off x="5943600" y="6269038"/>
            <a:ext cx="2771775" cy="28416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</a:rPr>
              <a:t>3 is less than or equal to 7</a:t>
            </a:r>
          </a:p>
        </p:txBody>
      </p:sp>
      <p:grpSp>
        <p:nvGrpSpPr>
          <p:cNvPr id="36965" name="Group 112"/>
          <p:cNvGrpSpPr>
            <a:grpSpLocks/>
          </p:cNvGrpSpPr>
          <p:nvPr/>
        </p:nvGrpSpPr>
        <p:grpSpPr bwMode="auto">
          <a:xfrm>
            <a:off x="1905000" y="1219200"/>
            <a:ext cx="5410200" cy="346075"/>
            <a:chOff x="1200" y="768"/>
            <a:chExt cx="3408" cy="218"/>
          </a:xfrm>
        </p:grpSpPr>
        <p:sp>
          <p:nvSpPr>
            <p:cNvPr id="17419" name="Text Box 110"/>
            <p:cNvSpPr txBox="1">
              <a:spLocks noChangeArrowheads="1"/>
            </p:cNvSpPr>
            <p:nvPr/>
          </p:nvSpPr>
          <p:spPr bwMode="auto">
            <a:xfrm>
              <a:off x="2784" y="768"/>
              <a:ext cx="1824" cy="21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Notice the </a:t>
              </a:r>
              <a:r>
                <a:rPr lang="en-US" sz="1600" b="1">
                  <a:latin typeface="Courier New" pitchFamily="49" charset="0"/>
                </a:rPr>
                <a:t>using</a:t>
              </a:r>
              <a:r>
                <a:rPr lang="en-US" sz="1600"/>
                <a:t> statements.</a:t>
              </a:r>
            </a:p>
          </p:txBody>
        </p:sp>
        <p:sp>
          <p:nvSpPr>
            <p:cNvPr id="17420" name="Line 111"/>
            <p:cNvSpPr>
              <a:spLocks noChangeShapeType="1"/>
            </p:cNvSpPr>
            <p:nvPr/>
          </p:nvSpPr>
          <p:spPr bwMode="auto">
            <a:xfrm flipH="1">
              <a:off x="1200" y="912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70" grpId="0" animBg="1" autoUpdateAnimBg="0"/>
      <p:bldP spid="36971" grpId="0" animBg="1" autoUpdateAnimBg="0"/>
      <p:bldP spid="36972" grpId="0" animBg="1" autoUpdateAnimBg="0"/>
      <p:bldP spid="36973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B1A2061-66D4-4C5A-A016-A44D86116E91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8435" name="Rectangle 102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z="1600" smtClean="0"/>
              <a:t>2.3 exit (</a:t>
            </a:r>
            <a:r>
              <a:rPr lang="en-US" sz="1600" smtClean="0">
                <a:latin typeface="Courier New" pitchFamily="49" charset="0"/>
              </a:rPr>
              <a:t>return 0</a:t>
            </a:r>
            <a:r>
              <a:rPr lang="en-US" sz="1600" smtClean="0"/>
              <a:t>)</a:t>
            </a:r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/>
              <a:t>Program Output</a:t>
            </a:r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0" y="0"/>
            <a:ext cx="6781800" cy="1905000"/>
            <a:chOff x="0" y="0"/>
            <a:chExt cx="3072" cy="2244"/>
          </a:xfrm>
        </p:grpSpPr>
        <p:grpSp>
          <p:nvGrpSpPr>
            <p:cNvPr id="3" name="Group 1028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18456" name="Rectangle 102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8457" name="Rectangle 103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34	</a:t>
                </a:r>
                <a:r>
                  <a:rPr lang="en-US" b="1">
                    <a:latin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if</a:t>
                </a:r>
                <a:r>
                  <a:rPr lang="en-US" b="1">
                    <a:latin typeface="Courier New" pitchFamily="49" charset="0"/>
                  </a:rPr>
                  <a:t> ( num1 &gt;= num2 )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1031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18454" name="Rectangle 1032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8455" name="Rectangle 1033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35	</a:t>
                </a:r>
                <a:r>
                  <a:rPr lang="en-US" b="1">
                    <a:latin typeface="Courier New" pitchFamily="49" charset="0"/>
                  </a:rPr>
                  <a:t>      cout &lt;&lt; num1 &lt;&lt; " is greater than or equal to 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34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18452" name="Rectangle 1035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8453" name="Rectangle 1036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36	</a:t>
                </a:r>
                <a:r>
                  <a:rPr lang="en-US" b="1">
                    <a:latin typeface="Courier New" pitchFamily="49" charset="0"/>
                  </a:rPr>
                  <a:t>           &lt;&lt; num2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037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18450" name="Rectangle 1038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8451" name="Rectangle 1039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37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040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18448" name="Rectangle 1041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8449" name="Rectangle 1042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38	</a:t>
                </a:r>
                <a:r>
                  <a:rPr lang="en-US" b="1">
                    <a:latin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b="1">
                    <a:latin typeface="Courier New" pitchFamily="49" charset="0"/>
                  </a:rPr>
                  <a:t> 0; 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indicate that program ended successfully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043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18446" name="Rectangle 1044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8447" name="Rectangle 1045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39	</a:t>
                </a:r>
                <a:r>
                  <a:rPr lang="en-US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18437" name="Rectangle 1046"/>
          <p:cNvSpPr>
            <a:spLocks noChangeArrowheads="1"/>
          </p:cNvSpPr>
          <p:nvPr/>
        </p:nvSpPr>
        <p:spPr bwMode="auto">
          <a:xfrm>
            <a:off x="0" y="2209800"/>
            <a:ext cx="6781800" cy="11874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Enter two integers, and I will tell you 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the relationships they satisfy: 3 7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3 is not equal to 7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3 is less than 7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3 is less than or equal to 7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b="1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18438" name="Rectangle 1047"/>
          <p:cNvSpPr>
            <a:spLocks noChangeArrowheads="1"/>
          </p:cNvSpPr>
          <p:nvPr/>
        </p:nvSpPr>
        <p:spPr bwMode="auto">
          <a:xfrm>
            <a:off x="0" y="3657600"/>
            <a:ext cx="6781800" cy="11874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Enter two integers, and I will tell you 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the relationships they satisfy: 22 12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22 is not equal to 12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22 is greater than 12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22 is greater than or equal to 12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b="1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18439" name="Rectangle 1048"/>
          <p:cNvSpPr>
            <a:spLocks noChangeArrowheads="1"/>
          </p:cNvSpPr>
          <p:nvPr/>
        </p:nvSpPr>
        <p:spPr bwMode="auto">
          <a:xfrm>
            <a:off x="0" y="5029200"/>
            <a:ext cx="6781800" cy="11874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Enter two integers, and I will tell you 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the relationships they satisfy: 7 7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7 is equal to 7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7 is less than or equal to 7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7 is greater than or equal to 7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b="1">
              <a:solidFill>
                <a:schemeClr val="tx1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5. Logical Operators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00100" y="2142178"/>
          <a:ext cx="6762750" cy="2072640"/>
        </p:xfrm>
        <a:graphic>
          <a:graphicData uri="http://schemas.openxmlformats.org/drawingml/2006/table">
            <a:tbl>
              <a:tblPr rtl="1">
                <a:tableStyleId>{0505E3EF-67EA-436B-97B2-0124C06EBD24}</a:tableStyleId>
              </a:tblPr>
              <a:tblGrid>
                <a:gridCol w="2535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8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9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Example</a:t>
                      </a:r>
                      <a:endParaRPr kumimoji="0" lang="ar-EG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Meaning</a:t>
                      </a:r>
                      <a:endParaRPr kumimoji="0" lang="ar-EG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Operator</a:t>
                      </a:r>
                      <a:endParaRPr kumimoji="0" lang="ar-EG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If(x &gt; y  &amp;&amp;  x&lt;= 20)</a:t>
                      </a:r>
                      <a:endParaRPr kumimoji="0" lang="ar-EG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AND</a:t>
                      </a:r>
                      <a:endParaRPr kumimoji="0" lang="ar-EG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&amp;&amp;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abic Transparen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If(x&gt;y  ||  x&lt; 30)</a:t>
                      </a:r>
                      <a:endParaRPr kumimoji="0" lang="ar-EG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OR</a:t>
                      </a:r>
                      <a:endParaRPr kumimoji="0" lang="ar-EG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||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abic Transparen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If( ! x )</a:t>
                      </a:r>
                      <a:endParaRPr kumimoji="0" lang="ar-EG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NOT</a:t>
                      </a:r>
                      <a:endParaRPr kumimoji="0" lang="ar-EG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!</a:t>
                      </a:r>
                      <a:endParaRPr kumimoji="0" lang="ar-EG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abic Transparen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/>
          <a:p>
            <a:pPr algn="ctr" rtl="0"/>
            <a:r>
              <a:rPr lang="en-US" sz="3600" dirty="0" smtClean="0"/>
              <a:t>5. Logical Operators</a:t>
            </a:r>
            <a:endParaRPr lang="en-US" sz="36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1376364"/>
            <a:ext cx="7772400" cy="4981594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Courier New" pitchFamily="49" charset="0"/>
              </a:rPr>
              <a:t> &amp;&amp;</a:t>
            </a:r>
            <a:r>
              <a:rPr lang="en-US" sz="2400" dirty="0" smtClean="0"/>
              <a:t> (logical </a:t>
            </a:r>
            <a:r>
              <a:rPr lang="en-US" sz="2400" b="1" dirty="0" smtClean="0">
                <a:latin typeface="Courier New" pitchFamily="49" charset="0"/>
              </a:rPr>
              <a:t>AND</a:t>
            </a:r>
            <a:r>
              <a:rPr lang="en-US" sz="2400" dirty="0" smtClean="0"/>
              <a:t>)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000" dirty="0" smtClean="0"/>
              <a:t>- Returns </a:t>
            </a:r>
            <a:r>
              <a:rPr lang="en-US" sz="2000" b="1" dirty="0" smtClean="0">
                <a:latin typeface="Courier New" pitchFamily="49" charset="0"/>
              </a:rPr>
              <a:t>true</a:t>
            </a:r>
            <a:r>
              <a:rPr lang="en-US" sz="2000" dirty="0" smtClean="0"/>
              <a:t> if both conditions are </a:t>
            </a:r>
            <a:r>
              <a:rPr lang="en-US" sz="2000" b="1" dirty="0" smtClean="0">
                <a:latin typeface="Courier New" pitchFamily="49" charset="0"/>
              </a:rPr>
              <a:t>true</a:t>
            </a:r>
          </a:p>
          <a:p>
            <a:pPr lvl="1" algn="l" rtl="0" eaLnBrk="1" hangingPunct="1">
              <a:lnSpc>
                <a:spcPct val="90000"/>
              </a:lnSpc>
            </a:pPr>
            <a:endParaRPr lang="en-US" sz="2400" dirty="0" smtClean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Courier New" pitchFamily="49" charset="0"/>
              </a:rPr>
              <a:t> ||</a:t>
            </a:r>
            <a:r>
              <a:rPr lang="en-US" sz="2400" dirty="0" smtClean="0"/>
              <a:t> (logical </a:t>
            </a:r>
            <a:r>
              <a:rPr lang="en-US" sz="2400" b="1" dirty="0" smtClean="0">
                <a:latin typeface="Courier New" pitchFamily="49" charset="0"/>
              </a:rPr>
              <a:t>OR</a:t>
            </a:r>
            <a:r>
              <a:rPr lang="en-US" sz="2400" dirty="0" smtClean="0"/>
              <a:t>)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000" dirty="0" smtClean="0"/>
              <a:t>- Returns </a:t>
            </a:r>
            <a:r>
              <a:rPr lang="en-US" sz="2000" b="1" dirty="0" smtClean="0">
                <a:latin typeface="Courier New" pitchFamily="49" charset="0"/>
              </a:rPr>
              <a:t>true</a:t>
            </a:r>
            <a:r>
              <a:rPr lang="en-US" sz="2000" dirty="0" smtClean="0"/>
              <a:t> if either of its conditions are </a:t>
            </a:r>
            <a:r>
              <a:rPr lang="en-US" sz="2000" b="1" dirty="0" smtClean="0">
                <a:latin typeface="Courier New" pitchFamily="49" charset="0"/>
              </a:rPr>
              <a:t>true</a:t>
            </a:r>
          </a:p>
          <a:p>
            <a:pPr lvl="1" algn="l" rtl="0" eaLnBrk="1" hangingPunct="1">
              <a:lnSpc>
                <a:spcPct val="90000"/>
              </a:lnSpc>
            </a:pPr>
            <a:endParaRPr lang="en-US" sz="2400" dirty="0" smtClean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Courier New" pitchFamily="49" charset="0"/>
              </a:rPr>
              <a:t> !</a:t>
            </a:r>
            <a:r>
              <a:rPr lang="en-US" sz="2400" dirty="0" smtClean="0"/>
              <a:t> (logical </a:t>
            </a:r>
            <a:r>
              <a:rPr lang="en-US" sz="2400" b="1" dirty="0" smtClean="0">
                <a:latin typeface="Courier New" pitchFamily="49" charset="0"/>
              </a:rPr>
              <a:t>NOT</a:t>
            </a:r>
            <a:r>
              <a:rPr lang="en-US" sz="2400" dirty="0" smtClean="0"/>
              <a:t>, logical negation)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000" dirty="0" smtClean="0"/>
              <a:t>- Reverses the truth/falsity of its condition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000" dirty="0" smtClean="0"/>
              <a:t>- Returns </a:t>
            </a:r>
            <a:r>
              <a:rPr lang="en-US" sz="2000" b="1" dirty="0" smtClean="0">
                <a:latin typeface="Courier New" pitchFamily="49" charset="0"/>
              </a:rPr>
              <a:t>true</a:t>
            </a:r>
            <a:r>
              <a:rPr lang="en-US" sz="2000" dirty="0" smtClean="0"/>
              <a:t> when its condition is </a:t>
            </a:r>
            <a:r>
              <a:rPr lang="en-US" sz="2000" b="1" dirty="0" smtClean="0">
                <a:latin typeface="Courier New" pitchFamily="49" charset="0"/>
              </a:rPr>
              <a:t>false</a:t>
            </a:r>
            <a:endParaRPr lang="en-US" sz="2000" dirty="0" smtClean="0"/>
          </a:p>
          <a:p>
            <a:pPr lvl="1" algn="l" rtl="0" eaLnBrk="1" hangingPunct="1">
              <a:lnSpc>
                <a:spcPct val="90000"/>
              </a:lnSpc>
            </a:pPr>
            <a:r>
              <a:rPr lang="en-US" sz="2000" dirty="0" smtClean="0"/>
              <a:t>I- s a unary operator, only takes one condition</a:t>
            </a:r>
          </a:p>
          <a:p>
            <a:pPr lvl="1" algn="l" rtl="0" eaLnBrk="1" hangingPunct="1">
              <a:lnSpc>
                <a:spcPct val="90000"/>
              </a:lnSpc>
            </a:pPr>
            <a:endParaRPr lang="en-US" sz="2400" dirty="0" smtClean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 Logical operators used as conditions in loops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/>
          <a:p>
            <a:pPr algn="l"/>
            <a:r>
              <a:rPr lang="en-US" sz="3600" u="sng" dirty="0" smtClean="0">
                <a:latin typeface="AvantGarde" pitchFamily="34" charset="0"/>
              </a:rPr>
              <a:t>Outline</a:t>
            </a:r>
            <a:endParaRPr lang="en-US" sz="3600" dirty="0"/>
          </a:p>
        </p:txBody>
      </p:sp>
      <p:sp>
        <p:nvSpPr>
          <p:cNvPr id="22" name="Rectangle 1027"/>
          <p:cNvSpPr>
            <a:spLocks noChangeArrowheads="1"/>
          </p:cNvSpPr>
          <p:nvPr/>
        </p:nvSpPr>
        <p:spPr bwMode="auto">
          <a:xfrm>
            <a:off x="433414" y="1643612"/>
            <a:ext cx="79248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  <a:t>Arithmetic Operators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  <a:t>Accumulation Operators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  <a:t>Incremental/ Decremental Operators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  <a:t>Equality/Relational Operators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  <a:t>Logical Operators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b="1" noProof="1" smtClean="0">
                <a:solidFill>
                  <a:srgbClr val="FF3300"/>
                </a:solidFill>
                <a:latin typeface="AvantGarde" pitchFamily="34" charset="0"/>
              </a:rPr>
              <a:t>Confusing Equality (==) and Assignment (=) Operators</a:t>
            </a:r>
            <a:endParaRPr lang="en-US" sz="2000" b="1" dirty="0" smtClean="0">
              <a:solidFill>
                <a:srgbClr val="FF3300"/>
              </a:solidFill>
              <a:latin typeface="AvantGarde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rgbClr val="FF3300"/>
              </a:solidFill>
              <a:latin typeface="AvantGar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/>
          <a:p>
            <a:pPr algn="ctr" rtl="0"/>
            <a:r>
              <a:rPr lang="en-US" sz="3600" dirty="0" smtClean="0"/>
              <a:t>5. Logical Operators</a:t>
            </a:r>
            <a:endParaRPr lang="en-US" sz="3600" dirty="0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3571868" y="857250"/>
            <a:ext cx="19969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FF0000"/>
                </a:solidFill>
              </a:rPr>
              <a:t>Truth Tables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357552" y="4618038"/>
          <a:ext cx="1643073" cy="1310640"/>
        </p:xfrm>
        <a:graphic>
          <a:graphicData uri="http://schemas.openxmlformats.org/drawingml/2006/table">
            <a:tbl>
              <a:tblPr rtl="1"/>
              <a:tblGrid>
                <a:gridCol w="875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7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! A</a:t>
                      </a:r>
                      <a:endParaRPr kumimoji="0" lang="ar-EG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ar-EG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ar-EG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abic Transparent"/>
                        </a:rPr>
                        <a:t>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abic Transparen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ar-EG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abic Transparent"/>
                        </a:rPr>
                        <a:t>F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abic Transparen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714855" y="1860550"/>
          <a:ext cx="2857520" cy="185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70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3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A  | | B 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B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A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T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T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T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T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F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T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T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T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F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F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F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F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071543" y="1860550"/>
          <a:ext cx="2857520" cy="185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70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3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A &amp;&amp;B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B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A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T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T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T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F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F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T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F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T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F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F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F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F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1071538" y="1509713"/>
            <a:ext cx="27860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AND Gate</a:t>
            </a:r>
            <a:endParaRPr lang="ar-EG"/>
          </a:p>
        </p:txBody>
      </p:sp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4714875" y="1519238"/>
            <a:ext cx="27860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OR Gate</a:t>
            </a:r>
            <a:endParaRPr lang="ar-EG"/>
          </a:p>
        </p:txBody>
      </p:sp>
      <p:sp>
        <p:nvSpPr>
          <p:cNvPr id="12" name="TextBox 8"/>
          <p:cNvSpPr txBox="1">
            <a:spLocks noChangeArrowheads="1"/>
          </p:cNvSpPr>
          <p:nvPr/>
        </p:nvSpPr>
        <p:spPr bwMode="auto">
          <a:xfrm>
            <a:off x="3357563" y="4286250"/>
            <a:ext cx="16430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NOT Gate</a:t>
            </a:r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/>
          <a:p>
            <a:pPr algn="ctr" rtl="0"/>
            <a:r>
              <a:rPr lang="en-US" sz="3600" dirty="0" smtClean="0"/>
              <a:t>5. Logical Operators</a:t>
            </a:r>
            <a:endParaRPr lang="en-US" sz="3600" dirty="0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3571868" y="857250"/>
            <a:ext cx="14502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FF0000"/>
                </a:solidFill>
              </a:rPr>
              <a:t>Example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42910" y="1643050"/>
            <a:ext cx="7772400" cy="4643437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Courier New" pitchFamily="49" charset="0"/>
              </a:rPr>
              <a:t> Given int </a:t>
            </a:r>
            <a:r>
              <a:rPr lang="en-US" sz="2400" b="1" dirty="0" err="1" smtClean="0">
                <a:latin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</a:rPr>
              <a:t>=3, k=5, j=0, m=-2;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1000" b="1" dirty="0" smtClean="0">
              <a:latin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Courier New" pitchFamily="49" charset="0"/>
              </a:rPr>
              <a:t> Evaluate: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1000" b="1" dirty="0" smtClean="0">
              <a:latin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200" b="1" dirty="0" smtClean="0">
                <a:latin typeface="Courier New" pitchFamily="49" charset="0"/>
              </a:rPr>
              <a:t> (0 &lt; </a:t>
            </a:r>
            <a:r>
              <a:rPr lang="en-US" sz="2200" b="1" dirty="0" err="1" smtClean="0">
                <a:latin typeface="Courier New" pitchFamily="49" charset="0"/>
              </a:rPr>
              <a:t>i</a:t>
            </a:r>
            <a:r>
              <a:rPr lang="en-US" sz="2200" b="1" dirty="0" smtClean="0">
                <a:latin typeface="Courier New" pitchFamily="49" charset="0"/>
              </a:rPr>
              <a:t>)  &amp;&amp;  (</a:t>
            </a:r>
            <a:r>
              <a:rPr lang="en-US" sz="2200" b="1" dirty="0" err="1" smtClean="0">
                <a:latin typeface="Courier New" pitchFamily="49" charset="0"/>
              </a:rPr>
              <a:t>i</a:t>
            </a:r>
            <a:r>
              <a:rPr lang="en-US" sz="2200" b="1" dirty="0" smtClean="0">
                <a:latin typeface="Courier New" pitchFamily="49" charset="0"/>
              </a:rPr>
              <a:t> &lt; 5)</a:t>
            </a:r>
          </a:p>
          <a:p>
            <a:pPr algn="l" rtl="0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200" b="1" dirty="0" smtClean="0">
                <a:latin typeface="Courier New" pitchFamily="49" charset="0"/>
              </a:rPr>
              <a:t> (</a:t>
            </a:r>
            <a:r>
              <a:rPr lang="en-US" sz="2200" b="1" dirty="0" err="1" smtClean="0">
                <a:latin typeface="Courier New" pitchFamily="49" charset="0"/>
              </a:rPr>
              <a:t>i</a:t>
            </a:r>
            <a:r>
              <a:rPr lang="en-US" sz="2200" b="1" dirty="0" smtClean="0">
                <a:latin typeface="Courier New" pitchFamily="49" charset="0"/>
              </a:rPr>
              <a:t> &gt; k)  ||  (j &lt; </a:t>
            </a:r>
            <a:r>
              <a:rPr lang="en-US" sz="2200" b="1" dirty="0" err="1" smtClean="0">
                <a:latin typeface="Courier New" pitchFamily="49" charset="0"/>
              </a:rPr>
              <a:t>i</a:t>
            </a:r>
            <a:r>
              <a:rPr lang="en-US" sz="2200" b="1" dirty="0" smtClean="0">
                <a:latin typeface="Courier New" pitchFamily="49" charset="0"/>
              </a:rPr>
              <a:t>)</a:t>
            </a:r>
          </a:p>
          <a:p>
            <a:pPr algn="l" rtl="0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200" b="1" dirty="0" smtClean="0">
                <a:latin typeface="Courier New" pitchFamily="49" charset="0"/>
              </a:rPr>
              <a:t> ! (k &gt; 0)</a:t>
            </a:r>
          </a:p>
          <a:p>
            <a:pPr algn="l" rtl="0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200" b="1" dirty="0" smtClean="0">
                <a:latin typeface="Courier New" pitchFamily="49" charset="0"/>
              </a:rPr>
              <a:t> </a:t>
            </a:r>
            <a:r>
              <a:rPr lang="en-US" sz="2200" b="1" dirty="0" err="1" smtClean="0">
                <a:latin typeface="Courier New" pitchFamily="49" charset="0"/>
              </a:rPr>
              <a:t>i+j</a:t>
            </a:r>
            <a:r>
              <a:rPr lang="en-US" sz="2200" b="1" dirty="0" smtClean="0">
                <a:latin typeface="Courier New" pitchFamily="49" charset="0"/>
              </a:rPr>
              <a:t> &lt; k</a:t>
            </a:r>
          </a:p>
          <a:p>
            <a:pPr algn="l" rtl="0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200" b="1" dirty="0" smtClean="0">
                <a:latin typeface="Courier New" pitchFamily="49" charset="0"/>
              </a:rPr>
              <a:t> (</a:t>
            </a:r>
            <a:r>
              <a:rPr lang="en-US" sz="2200" b="1" dirty="0" err="1" smtClean="0">
                <a:latin typeface="Courier New" pitchFamily="49" charset="0"/>
              </a:rPr>
              <a:t>i</a:t>
            </a:r>
            <a:r>
              <a:rPr lang="en-US" sz="2200" b="1" dirty="0" smtClean="0">
                <a:latin typeface="Courier New" pitchFamily="49" charset="0"/>
              </a:rPr>
              <a:t> &lt; 0)  &amp;&amp;  (j &lt; 7)</a:t>
            </a:r>
          </a:p>
          <a:p>
            <a:pPr algn="l" rtl="0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200" b="1" dirty="0" smtClean="0">
                <a:latin typeface="Courier New" pitchFamily="49" charset="0"/>
              </a:rPr>
              <a:t> (</a:t>
            </a:r>
            <a:r>
              <a:rPr lang="en-US" sz="2200" b="1" dirty="0" err="1" smtClean="0">
                <a:latin typeface="Courier New" pitchFamily="49" charset="0"/>
              </a:rPr>
              <a:t>i</a:t>
            </a:r>
            <a:r>
              <a:rPr lang="en-US" sz="2200" b="1" dirty="0" smtClean="0">
                <a:latin typeface="Courier New" pitchFamily="49" charset="0"/>
              </a:rPr>
              <a:t> &lt; k)  ||  (j &lt; 7)</a:t>
            </a:r>
          </a:p>
          <a:p>
            <a:pPr algn="l" rtl="0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200" b="1" dirty="0" smtClean="0">
                <a:latin typeface="Courier New" pitchFamily="49" charset="0"/>
              </a:rPr>
              <a:t> (m &gt; k)  ||  (j &gt; 0)</a:t>
            </a:r>
          </a:p>
          <a:p>
            <a:pPr algn="l" rtl="0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200" b="1" dirty="0" smtClean="0">
                <a:latin typeface="Courier New" pitchFamily="49" charset="0"/>
              </a:rPr>
              <a:t> 3*</a:t>
            </a:r>
            <a:r>
              <a:rPr lang="en-US" sz="2200" b="1" dirty="0" err="1" smtClean="0">
                <a:latin typeface="Courier New" pitchFamily="49" charset="0"/>
              </a:rPr>
              <a:t>i</a:t>
            </a:r>
            <a:r>
              <a:rPr lang="en-US" sz="2200" b="1" dirty="0" smtClean="0">
                <a:latin typeface="Courier New" pitchFamily="49" charset="0"/>
              </a:rPr>
              <a:t> – 4/k &lt; 2        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/>
          <a:p>
            <a:pPr algn="ctr" rtl="0"/>
            <a:r>
              <a:rPr lang="en-US" sz="3600" dirty="0" smtClean="0"/>
              <a:t>5. Logical Operators</a:t>
            </a:r>
            <a:endParaRPr lang="en-US" sz="3600" dirty="0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071670" y="857250"/>
            <a:ext cx="46095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 b="1" dirty="0" smtClean="0">
                <a:solidFill>
                  <a:srgbClr val="FF0000"/>
                </a:solidFill>
              </a:rPr>
              <a:t>Example: What is the output?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1643063"/>
            <a:ext cx="7772400" cy="4786312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Courier New" pitchFamily="49" charset="0"/>
              </a:rPr>
              <a:t> Given int </a:t>
            </a:r>
            <a:r>
              <a:rPr lang="en-US" sz="2400" b="1" dirty="0" err="1" smtClean="0">
                <a:latin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</a:rPr>
              <a:t>=4;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1000" b="1" dirty="0" smtClean="0">
              <a:latin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Courier New" pitchFamily="49" charset="0"/>
              </a:rPr>
              <a:t> Evaluate: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 cout &lt;&lt; (14+4*4 &lt; 5*(4+3)- ++</a:t>
            </a:r>
            <a:r>
              <a:rPr lang="en-US" sz="2400" b="1" dirty="0" err="1" smtClean="0">
                <a:latin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</a:rPr>
              <a:t>);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200" b="1" dirty="0" smtClean="0">
                <a:latin typeface="Courier New" pitchFamily="49" charset="0"/>
              </a:rPr>
              <a:t>           </a:t>
            </a:r>
            <a:r>
              <a:rPr lang="en-US" sz="2200" dirty="0" smtClean="0">
                <a:latin typeface="Courier New" pitchFamily="49" charset="0"/>
              </a:rPr>
              <a:t>14+16  &lt; 5*7 – ++</a:t>
            </a:r>
            <a:r>
              <a:rPr lang="en-US" sz="2200" dirty="0" err="1" smtClean="0">
                <a:latin typeface="Courier New" pitchFamily="49" charset="0"/>
              </a:rPr>
              <a:t>i</a:t>
            </a:r>
            <a:endParaRPr lang="en-US" sz="2200" dirty="0" smtClean="0">
              <a:latin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200" dirty="0" smtClean="0">
                <a:latin typeface="Courier New" pitchFamily="49" charset="0"/>
              </a:rPr>
              <a:t>           30     &lt; 35  - 5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200" dirty="0" smtClean="0">
                <a:latin typeface="Courier New" pitchFamily="49" charset="0"/>
              </a:rPr>
              <a:t>           30     &lt; 30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2000" dirty="0" smtClean="0">
              <a:latin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1200" b="1" dirty="0" smtClean="0">
              <a:latin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 cout &lt;&lt; (14+4*4  &gt; 5*(4+3) – </a:t>
            </a:r>
            <a:r>
              <a:rPr lang="en-US" sz="2400" b="1" dirty="0" err="1" smtClean="0">
                <a:latin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</a:rPr>
              <a:t>++ -1)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          </a:t>
            </a:r>
            <a:r>
              <a:rPr lang="en-US" sz="2200" dirty="0" smtClean="0">
                <a:latin typeface="Courier New" pitchFamily="49" charset="0"/>
              </a:rPr>
              <a:t>14+16   &gt; 5*7  – </a:t>
            </a:r>
            <a:r>
              <a:rPr lang="en-US" sz="2200" dirty="0" err="1" smtClean="0">
                <a:latin typeface="Courier New" pitchFamily="49" charset="0"/>
              </a:rPr>
              <a:t>i</a:t>
            </a:r>
            <a:r>
              <a:rPr lang="en-US" sz="2200" dirty="0" smtClean="0">
                <a:latin typeface="Courier New" pitchFamily="49" charset="0"/>
              </a:rPr>
              <a:t>++ - 1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200" dirty="0" smtClean="0">
                <a:latin typeface="Courier New" pitchFamily="49" charset="0"/>
              </a:rPr>
              <a:t>           30      &gt; 35   - 4   - 1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200" dirty="0" smtClean="0">
                <a:latin typeface="Courier New" pitchFamily="49" charset="0"/>
              </a:rPr>
              <a:t>           30      &gt; 30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1000" b="1" dirty="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71414"/>
            <a:ext cx="8077200" cy="619108"/>
          </a:xfrm>
        </p:spPr>
        <p:txBody>
          <a:bodyPr>
            <a:noAutofit/>
          </a:bodyPr>
          <a:lstStyle/>
          <a:p>
            <a:pPr algn="ctr" rtl="0"/>
            <a:r>
              <a:rPr lang="en-US" sz="3600" dirty="0" smtClean="0"/>
              <a:t>5. Logical Operators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1311552"/>
            <a:ext cx="7572428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200" dirty="0" smtClean="0"/>
              <a:t> C++ is very economical when evaluating Boolean expression.</a:t>
            </a:r>
          </a:p>
          <a:p>
            <a:pPr algn="just"/>
            <a:endParaRPr lang="ar-EG" sz="12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200" dirty="0" smtClean="0"/>
              <a:t> Therefore, if in the evaluation of a compound Boolean expression, the computer can determine the value of the whole expression without any further evaluation, it does so. This called short circuiting. </a:t>
            </a:r>
          </a:p>
          <a:p>
            <a:pPr algn="just"/>
            <a:endParaRPr lang="en-US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 ( True   || expression )         -------------  True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 ( False  &amp;&amp; expression )       -------------  False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Example:</a:t>
            </a:r>
          </a:p>
          <a:p>
            <a:pPr algn="just"/>
            <a:r>
              <a:rPr lang="en-US" sz="2000" dirty="0" smtClean="0"/>
              <a:t>Given:              int  A = 17,   B = 65, C = 21, D = 19;</a:t>
            </a:r>
          </a:p>
          <a:p>
            <a:pPr algn="just"/>
            <a:r>
              <a:rPr lang="en-US" sz="2000" dirty="0" smtClean="0"/>
              <a:t> </a:t>
            </a:r>
          </a:p>
          <a:p>
            <a:pPr algn="just"/>
            <a:r>
              <a:rPr lang="en-US" sz="2000" dirty="0" smtClean="0"/>
              <a:t>(13 &lt; = A)    ||    (A &lt; = 19)</a:t>
            </a:r>
          </a:p>
          <a:p>
            <a:pPr algn="just"/>
            <a:r>
              <a:rPr lang="en-US" sz="2000" dirty="0" smtClean="0"/>
              <a:t>(D &gt; = C )    &amp;&amp;   (B &gt; = C)</a:t>
            </a:r>
          </a:p>
          <a:p>
            <a:pPr algn="just"/>
            <a:r>
              <a:rPr lang="en-US" sz="2000" dirty="0" smtClean="0"/>
              <a:t>! (C &lt; = B )  &amp;&amp;   ! ( D &lt; = C) </a:t>
            </a:r>
            <a:endParaRPr lang="ar-EG" sz="2000" dirty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143240" y="691202"/>
            <a:ext cx="24831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 b="1" dirty="0" smtClean="0">
                <a:solidFill>
                  <a:srgbClr val="FF0000"/>
                </a:solidFill>
              </a:rPr>
              <a:t>Short Circuiting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1119174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 smtClean="0"/>
              <a:t>6.     Confusing Equality (==) and Assignment (=) Operators</a:t>
            </a:r>
            <a:endParaRPr lang="en-US" sz="36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424014"/>
            <a:ext cx="8153400" cy="5434010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/>
              <a:t> These errors are damaging because they do not ordinarily cause syntax errors.</a:t>
            </a:r>
          </a:p>
          <a:p>
            <a:pPr lvl="1" algn="l" rtl="0" eaLnBrk="1" hangingPunct="1">
              <a:lnSpc>
                <a:spcPct val="90000"/>
              </a:lnSpc>
              <a:buFontTx/>
              <a:buChar char="-"/>
            </a:pPr>
            <a:r>
              <a:rPr lang="en-US" sz="2000" dirty="0" smtClean="0"/>
              <a:t>Recall that any expression that produces a value can be used in control structures.  Nonzero values are </a:t>
            </a:r>
            <a:r>
              <a:rPr lang="en-US" sz="2000" b="1" dirty="0" smtClean="0">
                <a:latin typeface="Courier New" pitchFamily="49" charset="0"/>
              </a:rPr>
              <a:t>true</a:t>
            </a:r>
            <a:r>
              <a:rPr lang="en-US" sz="2000" dirty="0" smtClean="0"/>
              <a:t>, and zero values are </a:t>
            </a:r>
            <a:r>
              <a:rPr lang="en-US" sz="2000" b="1" dirty="0" smtClean="0">
                <a:latin typeface="Courier New" pitchFamily="49" charset="0"/>
              </a:rPr>
              <a:t>false</a:t>
            </a:r>
          </a:p>
          <a:p>
            <a:pPr lvl="1" algn="l" rtl="0" eaLnBrk="1" hangingPunct="1">
              <a:lnSpc>
                <a:spcPct val="90000"/>
              </a:lnSpc>
            </a:pPr>
            <a:endParaRPr lang="en-US" sz="400" dirty="0" smtClean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800" dirty="0" smtClean="0"/>
              <a:t>Example:</a:t>
            </a:r>
            <a:endParaRPr lang="en-US" sz="2400" dirty="0" smtClean="0"/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if ( </a:t>
            </a:r>
            <a:r>
              <a:rPr lang="en-US" sz="2000" b="1" dirty="0" err="1" smtClean="0">
                <a:latin typeface="Courier New" pitchFamily="49" charset="0"/>
              </a:rPr>
              <a:t>payCode</a:t>
            </a:r>
            <a:r>
              <a:rPr lang="en-US" sz="2000" b="1" dirty="0" smtClean="0">
                <a:latin typeface="Courier New" pitchFamily="49" charset="0"/>
              </a:rPr>
              <a:t> == 4 )</a:t>
            </a:r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   cout &lt;&lt; "You get a bonus!" &lt;&lt; </a:t>
            </a:r>
            <a:r>
              <a:rPr lang="en-US" sz="2000" b="1" dirty="0" err="1" smtClean="0">
                <a:latin typeface="Courier New" pitchFamily="49" charset="0"/>
              </a:rPr>
              <a:t>endl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lvl="1" algn="l" rtl="0" eaLnBrk="1" hangingPunct="1">
              <a:lnSpc>
                <a:spcPct val="90000"/>
              </a:lnSpc>
              <a:buFontTx/>
              <a:buChar char="-"/>
            </a:pPr>
            <a:r>
              <a:rPr lang="en-US" sz="2000" dirty="0" smtClean="0"/>
              <a:t>Checks the </a:t>
            </a:r>
            <a:r>
              <a:rPr lang="en-US" sz="2000" dirty="0" err="1" smtClean="0"/>
              <a:t>paycode</a:t>
            </a:r>
            <a:r>
              <a:rPr lang="en-US" sz="2000" dirty="0" smtClean="0"/>
              <a:t>, and if it is </a:t>
            </a:r>
            <a:r>
              <a:rPr lang="en-US" sz="2000" b="1" dirty="0" smtClean="0">
                <a:latin typeface="Courier New" pitchFamily="49" charset="0"/>
              </a:rPr>
              <a:t>4</a:t>
            </a:r>
            <a:r>
              <a:rPr lang="en-US" sz="2000" dirty="0" smtClean="0"/>
              <a:t> then a bonus is awarded</a:t>
            </a:r>
          </a:p>
          <a:p>
            <a:pPr lvl="1" algn="l" rtl="0" eaLnBrk="1" hangingPunct="1">
              <a:lnSpc>
                <a:spcPct val="90000"/>
              </a:lnSpc>
            </a:pPr>
            <a:endParaRPr lang="en-US" sz="400" dirty="0" smtClean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/>
              <a:t> If </a:t>
            </a:r>
            <a:r>
              <a:rPr lang="en-US" sz="2800" b="1" dirty="0" smtClean="0">
                <a:latin typeface="Courier New" pitchFamily="49" charset="0"/>
              </a:rPr>
              <a:t>==</a:t>
            </a:r>
            <a:r>
              <a:rPr lang="en-US" sz="2800" dirty="0" smtClean="0"/>
              <a:t> was replaced with </a:t>
            </a:r>
            <a:r>
              <a:rPr lang="en-US" sz="2800" b="1" dirty="0" smtClean="0">
                <a:latin typeface="Courier New" pitchFamily="49" charset="0"/>
              </a:rPr>
              <a:t>=</a:t>
            </a:r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if ( </a:t>
            </a:r>
            <a:r>
              <a:rPr lang="en-US" sz="2000" b="1" dirty="0" err="1" smtClean="0">
                <a:latin typeface="Courier New" pitchFamily="49" charset="0"/>
              </a:rPr>
              <a:t>payCode</a:t>
            </a:r>
            <a:r>
              <a:rPr lang="en-US" sz="2000" b="1" dirty="0" smtClean="0">
                <a:latin typeface="Courier New" pitchFamily="49" charset="0"/>
              </a:rPr>
              <a:t> = 4 )</a:t>
            </a:r>
            <a:br>
              <a:rPr lang="en-US" sz="2000" b="1" dirty="0" smtClean="0">
                <a:latin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</a:rPr>
              <a:t> cout &lt;&lt; "You get a bonus!" &lt;&lt; </a:t>
            </a:r>
            <a:r>
              <a:rPr lang="en-US" sz="2000" b="1" dirty="0" err="1" smtClean="0">
                <a:latin typeface="Courier New" pitchFamily="49" charset="0"/>
              </a:rPr>
              <a:t>endl</a:t>
            </a:r>
            <a:r>
              <a:rPr lang="en-US" sz="2000" b="1" dirty="0" smtClean="0">
                <a:latin typeface="Courier New" pitchFamily="49" charset="0"/>
              </a:rPr>
              <a:t>; 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000" dirty="0" smtClean="0"/>
              <a:t>- Sets </a:t>
            </a:r>
            <a:r>
              <a:rPr lang="en-US" sz="2000" b="1" dirty="0" err="1" smtClean="0">
                <a:latin typeface="Courier New" pitchFamily="49" charset="0"/>
              </a:rPr>
              <a:t>paycode</a:t>
            </a:r>
            <a:r>
              <a:rPr lang="en-US" sz="2000" dirty="0" smtClean="0"/>
              <a:t> to </a:t>
            </a:r>
            <a:r>
              <a:rPr lang="en-US" sz="2000" b="1" dirty="0" smtClean="0">
                <a:latin typeface="Courier New" pitchFamily="49" charset="0"/>
              </a:rPr>
              <a:t>4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-</a:t>
            </a:r>
            <a:r>
              <a:rPr lang="en-US" sz="2000" b="1" dirty="0" smtClean="0">
                <a:latin typeface="Courier New" pitchFamily="49" charset="0"/>
              </a:rPr>
              <a:t> 4</a:t>
            </a:r>
            <a:r>
              <a:rPr lang="en-US" sz="2000" dirty="0" smtClean="0"/>
              <a:t> is nonzero, so the expression is </a:t>
            </a:r>
            <a:r>
              <a:rPr lang="en-US" sz="2000" b="1" dirty="0" smtClean="0">
                <a:latin typeface="Courier New" pitchFamily="49" charset="0"/>
              </a:rPr>
              <a:t>true</a:t>
            </a:r>
            <a:r>
              <a:rPr lang="en-US" sz="2000" dirty="0" smtClean="0"/>
              <a:t> and a bonus is awarded, regardless of </a:t>
            </a:r>
            <a:r>
              <a:rPr lang="en-US" sz="2000" b="1" dirty="0" err="1" smtClean="0">
                <a:latin typeface="Courier New" pitchFamily="49" charset="0"/>
              </a:rPr>
              <a:t>paycode</a:t>
            </a:r>
            <a:r>
              <a:rPr lang="en-US" sz="2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1119174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 smtClean="0"/>
              <a:t>6.     Confusing Equality (==) and Assignment (=) Operators</a:t>
            </a:r>
            <a:endParaRPr lang="en-US" sz="3600" dirty="0"/>
          </a:p>
        </p:txBody>
      </p:sp>
      <p:sp>
        <p:nvSpPr>
          <p:cNvPr id="6" name="Text Placeholder 5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643050"/>
            <a:ext cx="7772400" cy="4857784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800" dirty="0" err="1" smtClean="0"/>
              <a:t>Lvalues</a:t>
            </a:r>
            <a:endParaRPr lang="en-US" sz="2000" dirty="0" smtClean="0"/>
          </a:p>
          <a:p>
            <a:pPr lvl="1" algn="l" rtl="0" eaLnBrk="1" hangingPunct="1"/>
            <a:r>
              <a:rPr lang="en-US" sz="2000" dirty="0" smtClean="0"/>
              <a:t>Expressions that can appear on the left side of an equation</a:t>
            </a:r>
          </a:p>
          <a:p>
            <a:pPr lvl="1" algn="l" rtl="0" eaLnBrk="1" hangingPunct="1"/>
            <a:r>
              <a:rPr lang="en-US" sz="2000" dirty="0" smtClean="0"/>
              <a:t>Their values can be changed</a:t>
            </a:r>
          </a:p>
          <a:p>
            <a:pPr lvl="1" algn="l" rtl="0" eaLnBrk="1" hangingPunct="1"/>
            <a:r>
              <a:rPr lang="en-US" sz="2000" dirty="0" smtClean="0"/>
              <a:t>Variable names are a common example (as in </a:t>
            </a:r>
            <a:r>
              <a:rPr lang="en-US" sz="2000" b="1" dirty="0" smtClean="0">
                <a:latin typeface="Courier New" pitchFamily="49" charset="0"/>
              </a:rPr>
              <a:t>x = 4;</a:t>
            </a:r>
            <a:r>
              <a:rPr lang="en-US" sz="2000" dirty="0" smtClean="0"/>
              <a:t>)</a:t>
            </a:r>
          </a:p>
          <a:p>
            <a:pPr lvl="1" algn="l" rtl="0" eaLnBrk="1" hangingPunct="1"/>
            <a:endParaRPr lang="en-US" sz="1200" dirty="0" smtClean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err="1" smtClean="0"/>
              <a:t>Rvalues</a:t>
            </a:r>
            <a:endParaRPr lang="en-US" sz="2800" dirty="0" smtClean="0"/>
          </a:p>
          <a:p>
            <a:pPr lvl="1" algn="l" rtl="0" eaLnBrk="1" hangingPunct="1"/>
            <a:r>
              <a:rPr lang="en-US" sz="2000" dirty="0" smtClean="0"/>
              <a:t>Expressions that can only appear on the right side of an equation</a:t>
            </a:r>
          </a:p>
          <a:p>
            <a:pPr lvl="1" algn="l" rtl="0" eaLnBrk="1" hangingPunct="1"/>
            <a:r>
              <a:rPr lang="en-US" sz="2000" dirty="0" smtClean="0"/>
              <a:t>Constants, such as numbers (i.e. you cannot write </a:t>
            </a:r>
            <a:r>
              <a:rPr lang="en-US" sz="2000" b="1" dirty="0" smtClean="0">
                <a:latin typeface="Courier New" pitchFamily="49" charset="0"/>
              </a:rPr>
              <a:t>4 = x;</a:t>
            </a:r>
            <a:r>
              <a:rPr lang="en-US" sz="2000" dirty="0" smtClean="0"/>
              <a:t>)</a:t>
            </a:r>
          </a:p>
          <a:p>
            <a:pPr lvl="1" algn="l" rtl="0" eaLnBrk="1" hangingPunct="1"/>
            <a:endParaRPr lang="en-US" sz="1200" dirty="0" smtClean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err="1" smtClean="0"/>
              <a:t>Lvalues</a:t>
            </a:r>
            <a:r>
              <a:rPr lang="en-US" sz="2800" dirty="0" smtClean="0"/>
              <a:t> can be used as </a:t>
            </a:r>
            <a:r>
              <a:rPr lang="en-US" sz="2800" dirty="0" err="1" smtClean="0"/>
              <a:t>rvalues</a:t>
            </a:r>
            <a:r>
              <a:rPr lang="en-US" sz="2800" dirty="0" smtClean="0"/>
              <a:t>, but not vice versa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1. Arithmetic Operators</a:t>
            </a:r>
            <a:endParaRPr lang="en-US" sz="36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7158" y="1500174"/>
            <a:ext cx="807249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Monotype Sorts" pitchFamily="2" charset="2"/>
              <a:buNone/>
              <a:defRPr/>
            </a:pPr>
            <a:endParaRPr lang="en-US" sz="2200" b="1" kern="0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sz="2200" b="1" kern="0" dirty="0">
                <a:solidFill>
                  <a:schemeClr val="tx1"/>
                </a:solidFill>
                <a:latin typeface="+mn-lt"/>
                <a:cs typeface="+mn-cs"/>
              </a:rPr>
              <a:t>Operator	Symbol	   </a:t>
            </a:r>
            <a:r>
              <a:rPr lang="en-US" sz="2200" b="1" kern="0" dirty="0" smtClean="0">
                <a:solidFill>
                  <a:schemeClr val="tx1"/>
                </a:solidFill>
                <a:latin typeface="+mn-lt"/>
                <a:cs typeface="+mn-cs"/>
              </a:rPr>
              <a:t>   Action</a:t>
            </a:r>
            <a:r>
              <a:rPr lang="en-US" sz="2200" b="1" kern="0" dirty="0">
                <a:solidFill>
                  <a:schemeClr val="tx1"/>
                </a:solidFill>
                <a:latin typeface="+mn-lt"/>
                <a:cs typeface="+mn-cs"/>
              </a:rPr>
              <a:t>		   </a:t>
            </a:r>
            <a:r>
              <a:rPr lang="en-US" sz="2200" b="1" kern="0" dirty="0" smtClean="0">
                <a:solidFill>
                  <a:schemeClr val="tx1"/>
                </a:solidFill>
                <a:latin typeface="+mn-lt"/>
                <a:cs typeface="+mn-cs"/>
              </a:rPr>
              <a:t>       Example</a:t>
            </a:r>
            <a:endParaRPr lang="en-US" sz="2200" b="1" kern="0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Monotype Sorts" pitchFamily="2" charset="2"/>
              <a:buNone/>
              <a:defRPr/>
            </a:pPr>
            <a:endParaRPr lang="en-US" sz="2200" b="1" kern="0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sz="2200" b="1" kern="0" dirty="0">
                <a:solidFill>
                  <a:schemeClr val="tx1"/>
                </a:solidFill>
                <a:latin typeface="+mn-lt"/>
                <a:cs typeface="+mn-cs"/>
              </a:rPr>
              <a:t>Addition      	    +	   Adds operands		</a:t>
            </a:r>
            <a:r>
              <a:rPr lang="en-US" sz="2200" b="1" kern="0" dirty="0" smtClean="0">
                <a:solidFill>
                  <a:schemeClr val="tx1"/>
                </a:solidFill>
                <a:latin typeface="+mn-lt"/>
                <a:cs typeface="+mn-cs"/>
              </a:rPr>
              <a:t>x </a:t>
            </a:r>
            <a:r>
              <a:rPr lang="en-US" sz="2200" b="1" kern="0" dirty="0">
                <a:solidFill>
                  <a:schemeClr val="tx1"/>
                </a:solidFill>
                <a:latin typeface="+mn-lt"/>
                <a:cs typeface="+mn-cs"/>
              </a:rPr>
              <a:t>+ y</a:t>
            </a:r>
          </a:p>
          <a:p>
            <a:pPr marL="342900" indent="-342900"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sz="2200" b="1" kern="0" dirty="0">
                <a:solidFill>
                  <a:schemeClr val="tx1"/>
                </a:solidFill>
                <a:latin typeface="+mn-lt"/>
                <a:cs typeface="+mn-cs"/>
              </a:rPr>
              <a:t>Subtraction  	    -	   Subs second from first	</a:t>
            </a:r>
            <a:r>
              <a:rPr lang="en-US" sz="2200" b="1" kern="0" dirty="0" smtClean="0">
                <a:solidFill>
                  <a:schemeClr val="tx1"/>
                </a:solidFill>
                <a:latin typeface="+mn-lt"/>
                <a:cs typeface="+mn-cs"/>
              </a:rPr>
              <a:t>x </a:t>
            </a:r>
            <a:r>
              <a:rPr lang="en-US" sz="2200" b="1" kern="0" dirty="0">
                <a:solidFill>
                  <a:schemeClr val="tx1"/>
                </a:solidFill>
                <a:latin typeface="+mn-lt"/>
                <a:cs typeface="+mn-cs"/>
              </a:rPr>
              <a:t>- y</a:t>
            </a:r>
          </a:p>
          <a:p>
            <a:pPr marL="342900" indent="-342900"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sz="2200" b="1" kern="0" dirty="0">
                <a:solidFill>
                  <a:schemeClr val="tx1"/>
                </a:solidFill>
                <a:latin typeface="+mn-lt"/>
                <a:cs typeface="+mn-cs"/>
              </a:rPr>
              <a:t>Negation       	    -           Negates operand		</a:t>
            </a:r>
            <a:r>
              <a:rPr lang="en-US" sz="2200" b="1" kern="0" dirty="0" smtClean="0">
                <a:solidFill>
                  <a:schemeClr val="tx1"/>
                </a:solidFill>
                <a:latin typeface="+mn-lt"/>
                <a:cs typeface="+mn-cs"/>
              </a:rPr>
              <a:t>-</a:t>
            </a:r>
            <a:r>
              <a:rPr lang="en-US" sz="2200" b="1" kern="0" dirty="0">
                <a:solidFill>
                  <a:schemeClr val="tx1"/>
                </a:solidFill>
                <a:latin typeface="+mn-lt"/>
                <a:cs typeface="+mn-cs"/>
              </a:rPr>
              <a:t>x</a:t>
            </a:r>
          </a:p>
          <a:p>
            <a:pPr marL="342900" indent="-342900"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sz="2200" b="1" kern="0" dirty="0">
                <a:solidFill>
                  <a:schemeClr val="tx1"/>
                </a:solidFill>
                <a:latin typeface="+mn-lt"/>
                <a:cs typeface="+mn-cs"/>
              </a:rPr>
              <a:t>Multiplication	    *	   Multiplies operands		</a:t>
            </a:r>
            <a:r>
              <a:rPr lang="en-US" sz="2200" b="1" kern="0" dirty="0" smtClean="0">
                <a:solidFill>
                  <a:schemeClr val="tx1"/>
                </a:solidFill>
                <a:latin typeface="+mn-lt"/>
                <a:cs typeface="+mn-cs"/>
              </a:rPr>
              <a:t>x </a:t>
            </a:r>
            <a:r>
              <a:rPr lang="en-US" sz="2200" b="1" kern="0" dirty="0">
                <a:solidFill>
                  <a:schemeClr val="tx1"/>
                </a:solidFill>
                <a:latin typeface="+mn-lt"/>
                <a:cs typeface="+mn-cs"/>
              </a:rPr>
              <a:t>* y</a:t>
            </a:r>
          </a:p>
          <a:p>
            <a:pPr marL="342900" indent="-342900"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sz="2200" b="1" kern="0" dirty="0">
                <a:solidFill>
                  <a:schemeClr val="tx1"/>
                </a:solidFill>
                <a:latin typeface="+mn-lt"/>
                <a:cs typeface="+mn-cs"/>
              </a:rPr>
              <a:t>Division	    /	   Divides first by second	</a:t>
            </a:r>
            <a:r>
              <a:rPr lang="en-US" sz="2200" b="1" kern="0" dirty="0" smtClean="0">
                <a:solidFill>
                  <a:schemeClr val="tx1"/>
                </a:solidFill>
                <a:latin typeface="+mn-lt"/>
                <a:cs typeface="+mn-cs"/>
              </a:rPr>
              <a:t>x </a:t>
            </a:r>
            <a:r>
              <a:rPr lang="en-US" sz="2200" b="1" kern="0" dirty="0">
                <a:solidFill>
                  <a:schemeClr val="tx1"/>
                </a:solidFill>
                <a:latin typeface="+mn-lt"/>
                <a:cs typeface="+mn-cs"/>
              </a:rPr>
              <a:t>/ y</a:t>
            </a:r>
          </a:p>
          <a:p>
            <a:pPr marL="342900" indent="-342900"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sz="2200" b="1" kern="0" dirty="0">
                <a:solidFill>
                  <a:schemeClr val="tx1"/>
                </a:solidFill>
                <a:latin typeface="+mn-lt"/>
                <a:cs typeface="+mn-cs"/>
              </a:rPr>
              <a:t>				   (integer quotient)</a:t>
            </a:r>
          </a:p>
          <a:p>
            <a:pPr marL="342900" indent="-342900"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sz="2200" b="1" kern="0" dirty="0">
                <a:solidFill>
                  <a:schemeClr val="tx1"/>
                </a:solidFill>
                <a:latin typeface="+mn-lt"/>
                <a:cs typeface="+mn-cs"/>
              </a:rPr>
              <a:t>Modulus	    %	   Remainder of divide op	</a:t>
            </a:r>
            <a:r>
              <a:rPr lang="en-US" sz="2200" b="1" kern="0" dirty="0" smtClean="0">
                <a:solidFill>
                  <a:schemeClr val="tx1"/>
                </a:solidFill>
                <a:latin typeface="+mn-lt"/>
                <a:cs typeface="+mn-cs"/>
              </a:rPr>
              <a:t>x </a:t>
            </a:r>
            <a:r>
              <a:rPr lang="en-US" sz="2200" b="1" kern="0" dirty="0">
                <a:solidFill>
                  <a:schemeClr val="tx1"/>
                </a:solidFill>
                <a:latin typeface="+mn-lt"/>
                <a:cs typeface="+mn-cs"/>
              </a:rPr>
              <a:t>% y</a:t>
            </a:r>
          </a:p>
          <a:p>
            <a:pPr marL="342900" indent="-342900">
              <a:spcBef>
                <a:spcPct val="20000"/>
              </a:spcBef>
              <a:buFont typeface="Monotype Sorts" pitchFamily="2" charset="2"/>
              <a:buNone/>
              <a:defRPr/>
            </a:pPr>
            <a:endParaRPr lang="en-CA" sz="2200" b="1" kern="0" dirty="0">
              <a:solidFill>
                <a:schemeClr val="tx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1. Arithmetic Operators</a:t>
            </a:r>
            <a:endParaRPr lang="en-US" sz="3600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500430" y="843961"/>
            <a:ext cx="16305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FF0000"/>
                </a:solidFill>
              </a:rPr>
              <a:t>Example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804988"/>
            <a:ext cx="7772400" cy="426721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lvl="1" algn="l" rtl="0" eaLnBrk="1" hangingPunct="1">
              <a:buFontTx/>
              <a:buNone/>
            </a:pPr>
            <a:r>
              <a:rPr lang="en-US" sz="2800" dirty="0" smtClean="0"/>
              <a:t>float    a = 31/3;</a:t>
            </a:r>
          </a:p>
          <a:p>
            <a:pPr lvl="1" algn="l" rtl="0" eaLnBrk="1" hangingPunct="1">
              <a:buFontTx/>
              <a:buNone/>
            </a:pPr>
            <a:r>
              <a:rPr lang="en-US" sz="2400" dirty="0" smtClean="0"/>
              <a:t>               </a:t>
            </a:r>
            <a:r>
              <a:rPr lang="en-US" sz="2400" dirty="0" smtClean="0">
                <a:solidFill>
                  <a:srgbClr val="FF0000"/>
                </a:solidFill>
              </a:rPr>
              <a:t>a = 10.3 </a:t>
            </a:r>
          </a:p>
          <a:p>
            <a:pPr lvl="1" algn="l" rtl="0" eaLnBrk="1" hangingPunct="1">
              <a:buFontTx/>
              <a:buNone/>
            </a:pPr>
            <a:endParaRPr lang="en-US" sz="1000" dirty="0" smtClean="0"/>
          </a:p>
          <a:p>
            <a:pPr lvl="1" algn="l" rtl="0" eaLnBrk="1" hangingPunct="1">
              <a:buFontTx/>
              <a:buNone/>
            </a:pPr>
            <a:r>
              <a:rPr lang="en-US" sz="2800" dirty="0" smtClean="0"/>
              <a:t>float    b = 31%3;</a:t>
            </a:r>
          </a:p>
          <a:p>
            <a:pPr lvl="1" algn="l" rtl="0" eaLnBrk="1" hangingPunct="1">
              <a:buFontTx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          b = 1.00</a:t>
            </a:r>
          </a:p>
          <a:p>
            <a:pPr lvl="1" algn="l" rtl="0" eaLnBrk="1" hangingPunct="1">
              <a:buFontTx/>
              <a:buNone/>
            </a:pPr>
            <a:endParaRPr lang="en-US" sz="1000" dirty="0" smtClean="0"/>
          </a:p>
          <a:p>
            <a:pPr lvl="1" algn="l" rtl="0" eaLnBrk="1" hangingPunct="1">
              <a:buFontTx/>
              <a:buNone/>
            </a:pPr>
            <a:r>
              <a:rPr lang="en-US" sz="2800" dirty="0" smtClean="0"/>
              <a:t>int       c = 31/3;</a:t>
            </a:r>
          </a:p>
          <a:p>
            <a:pPr lvl="1" algn="l" rtl="0" eaLnBrk="1" hangingPunct="1">
              <a:buFontTx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         c = 10</a:t>
            </a:r>
          </a:p>
          <a:p>
            <a:pPr lvl="1" algn="l" rtl="0" eaLnBrk="1" hangingPunct="1">
              <a:buFontTx/>
              <a:buNone/>
            </a:pPr>
            <a:endParaRPr lang="en-US" sz="1000" dirty="0" smtClean="0"/>
          </a:p>
          <a:p>
            <a:pPr lvl="1" algn="l" rtl="0" eaLnBrk="1" hangingPunct="1">
              <a:buFontTx/>
              <a:buNone/>
            </a:pPr>
            <a:r>
              <a:rPr lang="en-US" sz="2800" dirty="0" smtClean="0"/>
              <a:t>int       d = 31%3;</a:t>
            </a:r>
          </a:p>
          <a:p>
            <a:pPr lvl="1" algn="l" rtl="0" eaLnBrk="1" hangingPunct="1">
              <a:buFontTx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          d = 1</a:t>
            </a:r>
          </a:p>
          <a:p>
            <a:pPr lvl="1" algn="l" rtl="0" eaLnBrk="1" hangingPunct="1">
              <a:buFontTx/>
              <a:buNone/>
            </a:pPr>
            <a:r>
              <a:rPr lang="en-US" sz="2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1. Arithmetic Operators</a:t>
            </a:r>
            <a:endParaRPr lang="en-US" sz="3600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755217" y="843961"/>
            <a:ext cx="523835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Example: What is the output?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285875" y="1714500"/>
            <a:ext cx="5429250" cy="4572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1428728" y="1785926"/>
            <a:ext cx="542925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cs typeface="+mj-cs"/>
              </a:rPr>
              <a:t>#include&lt;</a:t>
            </a:r>
            <a:r>
              <a:rPr lang="en-US" dirty="0" err="1">
                <a:cs typeface="+mj-cs"/>
              </a:rPr>
              <a:t>iostream.h</a:t>
            </a:r>
            <a:r>
              <a:rPr lang="en-US" dirty="0">
                <a:cs typeface="+mj-cs"/>
              </a:rPr>
              <a:t>&gt;</a:t>
            </a:r>
          </a:p>
          <a:p>
            <a:r>
              <a:rPr lang="en-US" dirty="0">
                <a:cs typeface="+mj-cs"/>
              </a:rPr>
              <a:t>void main()</a:t>
            </a:r>
          </a:p>
          <a:p>
            <a:r>
              <a:rPr lang="en-US" dirty="0">
                <a:cs typeface="+mj-cs"/>
              </a:rPr>
              <a:t>{    </a:t>
            </a:r>
            <a:r>
              <a:rPr lang="en-US" dirty="0" smtClean="0">
                <a:cs typeface="+mj-cs"/>
              </a:rPr>
              <a:t>float  </a:t>
            </a:r>
            <a:r>
              <a:rPr lang="en-US" dirty="0">
                <a:cs typeface="+mj-cs"/>
              </a:rPr>
              <a:t>sum = 0 ;</a:t>
            </a:r>
          </a:p>
          <a:p>
            <a:r>
              <a:rPr lang="en-US" dirty="0">
                <a:cs typeface="+mj-cs"/>
              </a:rPr>
              <a:t>cout&lt;&lt; “ the value of sum is initially set to “  &lt;&lt; sum&lt;&lt;</a:t>
            </a:r>
            <a:r>
              <a:rPr lang="en-US" dirty="0" err="1">
                <a:cs typeface="+mj-cs"/>
              </a:rPr>
              <a:t>endl</a:t>
            </a:r>
            <a:r>
              <a:rPr lang="en-US" dirty="0">
                <a:cs typeface="+mj-cs"/>
              </a:rPr>
              <a:t>;</a:t>
            </a:r>
          </a:p>
          <a:p>
            <a:r>
              <a:rPr lang="en-US" dirty="0">
                <a:cs typeface="+mj-cs"/>
              </a:rPr>
              <a:t>sum = sum + 98 ;</a:t>
            </a:r>
          </a:p>
          <a:p>
            <a:r>
              <a:rPr lang="en-US" dirty="0">
                <a:cs typeface="+mj-cs"/>
              </a:rPr>
              <a:t>cout&lt;&lt;”sum is now: “ &lt;&lt; sum &lt;&lt; </a:t>
            </a:r>
            <a:r>
              <a:rPr lang="en-US" dirty="0" err="1">
                <a:cs typeface="+mj-cs"/>
              </a:rPr>
              <a:t>endl</a:t>
            </a:r>
            <a:r>
              <a:rPr lang="en-US" dirty="0">
                <a:cs typeface="+mj-cs"/>
              </a:rPr>
              <a:t> ;</a:t>
            </a:r>
          </a:p>
          <a:p>
            <a:r>
              <a:rPr lang="en-US" dirty="0">
                <a:cs typeface="+mj-cs"/>
              </a:rPr>
              <a:t>sum = sum – 70 ;</a:t>
            </a:r>
          </a:p>
          <a:p>
            <a:r>
              <a:rPr lang="en-US" dirty="0">
                <a:cs typeface="+mj-cs"/>
              </a:rPr>
              <a:t>cout&lt;&lt;” sum is now: “ &lt;&lt; sum&lt;&lt; </a:t>
            </a:r>
            <a:r>
              <a:rPr lang="en-US" dirty="0" err="1">
                <a:cs typeface="+mj-cs"/>
              </a:rPr>
              <a:t>endl</a:t>
            </a:r>
            <a:r>
              <a:rPr lang="en-US" dirty="0">
                <a:cs typeface="+mj-cs"/>
              </a:rPr>
              <a:t> ;</a:t>
            </a:r>
          </a:p>
          <a:p>
            <a:r>
              <a:rPr lang="en-US" dirty="0">
                <a:cs typeface="+mj-cs"/>
              </a:rPr>
              <a:t>sum = sum * 20 ;</a:t>
            </a:r>
          </a:p>
          <a:p>
            <a:r>
              <a:rPr lang="en-US" dirty="0">
                <a:cs typeface="+mj-cs"/>
              </a:rPr>
              <a:t>cout&lt;&lt;”sum is now : “ &lt;&lt;sum&lt;&lt;</a:t>
            </a:r>
            <a:r>
              <a:rPr lang="en-US" dirty="0" err="1">
                <a:cs typeface="+mj-cs"/>
              </a:rPr>
              <a:t>endl</a:t>
            </a:r>
            <a:r>
              <a:rPr lang="en-US" dirty="0">
                <a:cs typeface="+mj-cs"/>
              </a:rPr>
              <a:t>;</a:t>
            </a:r>
          </a:p>
          <a:p>
            <a:r>
              <a:rPr lang="en-US" dirty="0">
                <a:cs typeface="+mj-cs"/>
              </a:rPr>
              <a:t>sum= sum / 6 ;</a:t>
            </a:r>
          </a:p>
          <a:p>
            <a:r>
              <a:rPr lang="en-US" dirty="0">
                <a:cs typeface="+mj-cs"/>
              </a:rPr>
              <a:t>cout&lt;&lt;”sum is now:”&lt;&lt;sum&lt;&lt;</a:t>
            </a:r>
            <a:r>
              <a:rPr lang="en-US" dirty="0" err="1">
                <a:cs typeface="+mj-cs"/>
              </a:rPr>
              <a:t>endl</a:t>
            </a:r>
            <a:r>
              <a:rPr lang="en-US" dirty="0">
                <a:cs typeface="+mj-cs"/>
              </a:rPr>
              <a:t>;</a:t>
            </a:r>
          </a:p>
          <a:p>
            <a:r>
              <a:rPr lang="en-US" dirty="0">
                <a:cs typeface="+mj-cs"/>
              </a:rPr>
              <a:t>sum=sum%3 ;</a:t>
            </a:r>
          </a:p>
          <a:p>
            <a:r>
              <a:rPr lang="en-US" dirty="0">
                <a:cs typeface="+mj-cs"/>
              </a:rPr>
              <a:t>cout&lt;&lt;”sum is now:”&lt;&lt;sum&lt;&lt;</a:t>
            </a:r>
            <a:r>
              <a:rPr lang="en-US" dirty="0" err="1">
                <a:cs typeface="+mj-cs"/>
              </a:rPr>
              <a:t>endl</a:t>
            </a:r>
            <a:r>
              <a:rPr lang="en-US" dirty="0" smtClean="0">
                <a:cs typeface="+mj-cs"/>
              </a:rPr>
              <a:t>;</a:t>
            </a:r>
          </a:p>
          <a:p>
            <a:r>
              <a:rPr lang="en-US" dirty="0" smtClean="0">
                <a:cs typeface="+mj-cs"/>
              </a:rPr>
              <a:t>}</a:t>
            </a:r>
            <a:endParaRPr lang="en-US" dirty="0">
              <a:cs typeface="+mj-cs"/>
            </a:endParaRPr>
          </a:p>
          <a:p>
            <a:endParaRPr lang="ar-EG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1. Arithmetic Operators</a:t>
            </a:r>
            <a:endParaRPr lang="en-US" sz="3600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708441" y="843961"/>
            <a:ext cx="379238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 b="1" dirty="0" smtClean="0">
                <a:solidFill>
                  <a:srgbClr val="FF0000"/>
                </a:solidFill>
              </a:rPr>
              <a:t>Operator precedence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33550"/>
            <a:ext cx="7772400" cy="3910013"/>
          </a:xfrm>
          <a:prstGeom prst="rect">
            <a:avLst/>
          </a:prstGeom>
        </p:spPr>
        <p:txBody>
          <a:bodyPr/>
          <a:lstStyle/>
          <a:p>
            <a:pPr lvl="1"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Some arithmetic operators act before others (i.e., multiplication before addition)</a:t>
            </a:r>
          </a:p>
          <a:p>
            <a:pPr lvl="2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 Be sure to use parenthesis when needed</a:t>
            </a:r>
          </a:p>
          <a:p>
            <a:pPr lvl="2" algn="l" rtl="0" eaLnBrk="1" hangingPunct="1">
              <a:buFontTx/>
              <a:buNone/>
            </a:pPr>
            <a:endParaRPr lang="en-US" sz="2400" dirty="0" smtClean="0"/>
          </a:p>
          <a:p>
            <a:pPr lvl="1"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Example: </a:t>
            </a:r>
          </a:p>
          <a:p>
            <a:pPr lvl="1" algn="l" rtl="0" eaLnBrk="1" hangingPunct="1">
              <a:buFontTx/>
              <a:buNone/>
            </a:pPr>
            <a:r>
              <a:rPr lang="en-US" sz="2800" dirty="0" smtClean="0"/>
              <a:t>     Find the average of three variables a, b and c</a:t>
            </a:r>
          </a:p>
          <a:p>
            <a:pPr lvl="2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 Do not use:   </a:t>
            </a:r>
            <a:r>
              <a:rPr lang="en-US" sz="2400" b="1" dirty="0" smtClean="0">
                <a:latin typeface="Courier New" pitchFamily="49" charset="0"/>
              </a:rPr>
              <a:t>a + b + c / 3 </a:t>
            </a:r>
          </a:p>
          <a:p>
            <a:pPr lvl="2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 Use:  </a:t>
            </a:r>
            <a:r>
              <a:rPr lang="en-US" sz="2400" b="1" dirty="0" smtClean="0">
                <a:latin typeface="Courier New" pitchFamily="49" charset="0"/>
              </a:rPr>
              <a:t>(a + b + c ) / 3</a:t>
            </a:r>
          </a:p>
          <a:p>
            <a:pPr lvl="1" algn="l" rtl="0" eaLnBrk="1" hangingPunct="1">
              <a:buFontTx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1. Arithmetic Operators</a:t>
            </a:r>
            <a:endParaRPr lang="en-US" sz="3600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1714519"/>
            <a:ext cx="7772400" cy="4429125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Rules of operator precedence:</a:t>
            </a:r>
          </a:p>
          <a:p>
            <a:pPr algn="l" rtl="0" eaLnBrk="1" hangingPunct="1"/>
            <a:endParaRPr lang="en-US" sz="2400" dirty="0" smtClean="0"/>
          </a:p>
          <a:p>
            <a:pPr algn="l" rtl="0" eaLnBrk="1" hangingPunct="1"/>
            <a:endParaRPr lang="en-US" sz="2400" dirty="0" smtClean="0"/>
          </a:p>
        </p:txBody>
      </p:sp>
      <p:graphicFrame>
        <p:nvGraphicFramePr>
          <p:cNvPr id="56322" name="Object 1025"/>
          <p:cNvGraphicFramePr>
            <a:graphicFrameLocks noChangeAspect="1"/>
          </p:cNvGraphicFramePr>
          <p:nvPr/>
        </p:nvGraphicFramePr>
        <p:xfrm>
          <a:off x="682625" y="2571744"/>
          <a:ext cx="7027863" cy="320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3" name="Document" r:id="rId4" imgW="7958227" imgH="3627874" progId="Word.Document.8">
                  <p:embed/>
                </p:oleObj>
              </mc:Choice>
              <mc:Fallback>
                <p:oleObj name="Document" r:id="rId4" imgW="7958227" imgH="3627874" progId="Word.Document.8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2571744"/>
                        <a:ext cx="7027863" cy="320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708441" y="843961"/>
            <a:ext cx="379238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 b="1" dirty="0" smtClean="0">
                <a:solidFill>
                  <a:srgbClr val="FF0000"/>
                </a:solidFill>
              </a:rPr>
              <a:t>Operator precedence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1. Arithmetic Operators</a:t>
            </a:r>
            <a:endParaRPr lang="en-US" sz="3600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755217" y="843961"/>
            <a:ext cx="523835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Example: What is the output?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285875" y="1714500"/>
            <a:ext cx="5429250" cy="4572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428750" y="1714500"/>
            <a:ext cx="5214938" cy="4693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300" dirty="0"/>
              <a:t>#include&lt;</a:t>
            </a:r>
            <a:r>
              <a:rPr lang="en-US" sz="2300" dirty="0" err="1"/>
              <a:t>iostream.h</a:t>
            </a:r>
            <a:r>
              <a:rPr lang="en-US" sz="2300" dirty="0"/>
              <a:t>&gt;</a:t>
            </a:r>
          </a:p>
          <a:p>
            <a:r>
              <a:rPr lang="en-US" sz="2300" dirty="0"/>
              <a:t>void main(  )</a:t>
            </a:r>
          </a:p>
          <a:p>
            <a:r>
              <a:rPr lang="en-US" sz="2300" dirty="0"/>
              <a:t>{</a:t>
            </a:r>
          </a:p>
          <a:p>
            <a:r>
              <a:rPr lang="en-US" sz="2300" dirty="0"/>
              <a:t>             float    a, b, c, d ; </a:t>
            </a:r>
          </a:p>
          <a:p>
            <a:r>
              <a:rPr lang="en-US" sz="2300" dirty="0"/>
              <a:t>             a = 8 + 2 * 3 ;</a:t>
            </a:r>
          </a:p>
          <a:p>
            <a:r>
              <a:rPr lang="en-US" sz="2300" dirty="0"/>
              <a:t>             b = ( 5 * 2 – 3 ) / 6;</a:t>
            </a:r>
          </a:p>
          <a:p>
            <a:r>
              <a:rPr lang="en-US" sz="2300" dirty="0"/>
              <a:t>             c = 5 * 2 – 3 / 6;</a:t>
            </a:r>
          </a:p>
          <a:p>
            <a:r>
              <a:rPr lang="en-US" sz="2300" dirty="0"/>
              <a:t>             d = 4 + 2 / 4 * 8;</a:t>
            </a:r>
          </a:p>
          <a:p>
            <a:r>
              <a:rPr lang="en-US" sz="2300" dirty="0"/>
              <a:t>cout &lt;&lt; “a=”&lt;&lt; a&lt;&lt;</a:t>
            </a:r>
            <a:r>
              <a:rPr lang="en-US" sz="2300" dirty="0" err="1"/>
              <a:t>endl</a:t>
            </a:r>
            <a:r>
              <a:rPr lang="en-US" sz="2300" dirty="0"/>
              <a:t> &lt;&lt; “b=”&lt;&lt; b&lt;&lt;</a:t>
            </a:r>
            <a:r>
              <a:rPr lang="en-US" sz="2300" dirty="0" err="1"/>
              <a:t>endl</a:t>
            </a:r>
            <a:r>
              <a:rPr lang="en-US" sz="2300" dirty="0"/>
              <a:t>;</a:t>
            </a:r>
          </a:p>
          <a:p>
            <a:r>
              <a:rPr lang="en-US" sz="2300" dirty="0"/>
              <a:t>cout &lt;&lt; “c=”&lt;&lt; c&lt;&lt;</a:t>
            </a:r>
            <a:r>
              <a:rPr lang="en-US" sz="2300" dirty="0" err="1"/>
              <a:t>endl</a:t>
            </a:r>
            <a:r>
              <a:rPr lang="en-US" sz="2300" dirty="0"/>
              <a:t> &lt;&lt; “d=”&lt;&lt; d&lt;&lt;</a:t>
            </a:r>
            <a:r>
              <a:rPr lang="en-US" sz="2300" dirty="0" err="1"/>
              <a:t>endl</a:t>
            </a:r>
            <a:r>
              <a:rPr lang="en-US" sz="2300" dirty="0"/>
              <a:t>;</a:t>
            </a:r>
          </a:p>
          <a:p>
            <a:r>
              <a:rPr lang="en-US" sz="2300" dirty="0"/>
              <a:t>}</a:t>
            </a:r>
            <a:endParaRPr lang="ar-EG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1. Arithmetic Operators</a:t>
            </a:r>
            <a:endParaRPr lang="en-US" sz="3600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330325" y="928688"/>
            <a:ext cx="64452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solidFill>
                  <a:srgbClr val="FF0000"/>
                </a:solidFill>
              </a:rPr>
              <a:t>Example: Calculate the average of three numbers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285875" y="1714500"/>
            <a:ext cx="5429250" cy="4572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1428750" y="1714500"/>
            <a:ext cx="5214938" cy="429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100" dirty="0"/>
              <a:t>#include&lt;</a:t>
            </a:r>
            <a:r>
              <a:rPr lang="en-US" sz="2100" dirty="0" err="1"/>
              <a:t>iostream.h</a:t>
            </a:r>
            <a:r>
              <a:rPr lang="en-US" sz="2100" dirty="0"/>
              <a:t>&gt;</a:t>
            </a:r>
          </a:p>
          <a:p>
            <a:r>
              <a:rPr lang="en-US" sz="2100" dirty="0"/>
              <a:t>void main(  )</a:t>
            </a:r>
          </a:p>
          <a:p>
            <a:r>
              <a:rPr lang="en-US" sz="2100" dirty="0"/>
              <a:t>{</a:t>
            </a:r>
          </a:p>
          <a:p>
            <a:r>
              <a:rPr lang="en-US" sz="2100" dirty="0"/>
              <a:t>   </a:t>
            </a:r>
            <a:r>
              <a:rPr lang="en-US" sz="2100" dirty="0" smtClean="0"/>
              <a:t>float  </a:t>
            </a:r>
            <a:r>
              <a:rPr lang="en-US" sz="2100" dirty="0" err="1"/>
              <a:t>avg</a:t>
            </a:r>
            <a:r>
              <a:rPr lang="en-US" sz="2100" dirty="0"/>
              <a:t>, grade1, grade2, grade3 ;</a:t>
            </a:r>
          </a:p>
          <a:p>
            <a:r>
              <a:rPr lang="en-US" sz="2100" dirty="0"/>
              <a:t>  </a:t>
            </a:r>
            <a:r>
              <a:rPr lang="en-US" sz="2100" dirty="0" smtClean="0"/>
              <a:t> </a:t>
            </a:r>
            <a:r>
              <a:rPr lang="en-US" sz="2100" dirty="0"/>
              <a:t>grade1 = 8.5;   grade2 = 12.0 ;   grade3 = 9.0;</a:t>
            </a:r>
          </a:p>
          <a:p>
            <a:r>
              <a:rPr lang="en-US" sz="2100" dirty="0" smtClean="0"/>
              <a:t>   </a:t>
            </a:r>
            <a:r>
              <a:rPr lang="en-US" sz="2100" dirty="0" err="1" smtClean="0"/>
              <a:t>avg</a:t>
            </a:r>
            <a:r>
              <a:rPr lang="en-US" sz="2100" dirty="0" smtClean="0"/>
              <a:t> </a:t>
            </a:r>
            <a:r>
              <a:rPr lang="en-US" sz="2100" dirty="0"/>
              <a:t>= grade1 + grade2 + grade3 / 3.0;</a:t>
            </a:r>
          </a:p>
          <a:p>
            <a:r>
              <a:rPr lang="en-US" sz="2100" dirty="0"/>
              <a:t>cout&lt;&lt;”the average  is</a:t>
            </a:r>
            <a:r>
              <a:rPr lang="en-US" sz="2100" dirty="0" smtClean="0"/>
              <a:t>” &lt;&lt;</a:t>
            </a:r>
            <a:r>
              <a:rPr lang="en-US" sz="2100" dirty="0" err="1"/>
              <a:t>setprecision</a:t>
            </a:r>
            <a:r>
              <a:rPr lang="en-US" sz="2100" dirty="0"/>
              <a:t>(1)&lt;&lt;</a:t>
            </a:r>
            <a:r>
              <a:rPr lang="en-US" sz="2100" dirty="0" err="1"/>
              <a:t>avg</a:t>
            </a:r>
            <a:r>
              <a:rPr lang="en-US" sz="2100" dirty="0"/>
              <a:t>;</a:t>
            </a:r>
          </a:p>
          <a:p>
            <a:r>
              <a:rPr lang="en-US" sz="2100" dirty="0"/>
              <a:t>}</a:t>
            </a:r>
          </a:p>
          <a:p>
            <a:endParaRPr lang="ar-EG" sz="2100" dirty="0"/>
          </a:p>
          <a:p>
            <a:endParaRPr lang="en-US" sz="2100" dirty="0" smtClean="0"/>
          </a:p>
          <a:p>
            <a:r>
              <a:rPr lang="en-US" sz="2100" dirty="0" err="1" smtClean="0"/>
              <a:t>avg</a:t>
            </a:r>
            <a:r>
              <a:rPr lang="en-US" sz="2100" dirty="0" smtClean="0"/>
              <a:t> </a:t>
            </a:r>
            <a:r>
              <a:rPr lang="en-US" sz="2100" dirty="0"/>
              <a:t>= ( grade1 + grade2 + grade3 )/3.0 ;</a:t>
            </a:r>
          </a:p>
          <a:p>
            <a:endParaRPr lang="ar-EG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tchbook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1663</Words>
  <Application>Microsoft Office PowerPoint</Application>
  <PresentationFormat>On-screen Show (4:3)</PresentationFormat>
  <Paragraphs>386</Paragraphs>
  <Slides>25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7" baseType="lpstr">
      <vt:lpstr>Arabic Transparent</vt:lpstr>
      <vt:lpstr>Arial</vt:lpstr>
      <vt:lpstr>AvantGarde</vt:lpstr>
      <vt:lpstr>Calibri</vt:lpstr>
      <vt:lpstr>Courier New</vt:lpstr>
      <vt:lpstr>Monotype Sorts</vt:lpstr>
      <vt:lpstr>Symbol</vt:lpstr>
      <vt:lpstr>Times</vt:lpstr>
      <vt:lpstr>Times New Roman</vt:lpstr>
      <vt:lpstr>Wingdings</vt:lpstr>
      <vt:lpstr>Pitchbook</vt:lpstr>
      <vt:lpstr>Document</vt:lpstr>
      <vt:lpstr>Chapter 1.3  The Operators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2015-09-27T13:15:58Z</dcterms:created>
  <dcterms:modified xsi:type="dcterms:W3CDTF">2016-03-22T23:49:30Z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